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2" r:id="rId7"/>
    <p:sldId id="303" r:id="rId8"/>
    <p:sldId id="308" r:id="rId9"/>
    <p:sldId id="301" r:id="rId10"/>
    <p:sldId id="304" r:id="rId11"/>
    <p:sldId id="350" r:id="rId12"/>
    <p:sldId id="306" r:id="rId13"/>
    <p:sldId id="307" r:id="rId14"/>
    <p:sldId id="309" r:id="rId15"/>
    <p:sldId id="310" r:id="rId16"/>
    <p:sldId id="311" r:id="rId17"/>
    <p:sldId id="313" r:id="rId18"/>
    <p:sldId id="325" r:id="rId19"/>
    <p:sldId id="316" r:id="rId20"/>
    <p:sldId id="326" r:id="rId21"/>
    <p:sldId id="317" r:id="rId22"/>
    <p:sldId id="327" r:id="rId23"/>
    <p:sldId id="318" r:id="rId24"/>
    <p:sldId id="328" r:id="rId25"/>
    <p:sldId id="312" r:id="rId26"/>
    <p:sldId id="319" r:id="rId27"/>
    <p:sldId id="329" r:id="rId28"/>
    <p:sldId id="320" r:id="rId29"/>
    <p:sldId id="330" r:id="rId30"/>
    <p:sldId id="321" r:id="rId31"/>
    <p:sldId id="331" r:id="rId32"/>
    <p:sldId id="322" r:id="rId33"/>
    <p:sldId id="332" r:id="rId34"/>
    <p:sldId id="323" r:id="rId35"/>
    <p:sldId id="334" r:id="rId36"/>
    <p:sldId id="335" r:id="rId37"/>
    <p:sldId id="336" r:id="rId38"/>
    <p:sldId id="333" r:id="rId39"/>
    <p:sldId id="337" r:id="rId40"/>
    <p:sldId id="338" r:id="rId41"/>
    <p:sldId id="343" r:id="rId42"/>
    <p:sldId id="344" r:id="rId43"/>
    <p:sldId id="339" r:id="rId44"/>
    <p:sldId id="340" r:id="rId45"/>
    <p:sldId id="341" r:id="rId46"/>
    <p:sldId id="342" r:id="rId47"/>
    <p:sldId id="345" r:id="rId48"/>
    <p:sldId id="346" r:id="rId49"/>
    <p:sldId id="347" r:id="rId50"/>
    <p:sldId id="34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Predictors OF Diabetes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Karl Jones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A0E2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47AEA40-B182-C5FA-7B3A-53F35FF3C94B}"/>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Mortality By State</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10;&#10;Description automatically generated">
            <a:extLst>
              <a:ext uri="{FF2B5EF4-FFF2-40B4-BE49-F238E27FC236}">
                <a16:creationId xmlns:a16="http://schemas.microsoft.com/office/drawing/2014/main" id="{B0E045FB-0B72-E620-45B3-FDC734C9F195}"/>
              </a:ext>
            </a:extLst>
          </p:cNvPr>
          <p:cNvPicPr>
            <a:picLocks noGrp="1" noChangeAspect="1"/>
          </p:cNvPicPr>
          <p:nvPr>
            <p:ph idx="1"/>
          </p:nvPr>
        </p:nvPicPr>
        <p:blipFill>
          <a:blip r:embed="rId2"/>
          <a:stretch>
            <a:fillRect/>
          </a:stretch>
        </p:blipFill>
        <p:spPr>
          <a:xfrm>
            <a:off x="5070963" y="163300"/>
            <a:ext cx="5740704" cy="6694700"/>
          </a:xfrm>
          <a:prstGeom prst="rect">
            <a:avLst/>
          </a:prstGeom>
        </p:spPr>
      </p:pic>
    </p:spTree>
    <p:extLst>
      <p:ext uri="{BB962C8B-B14F-4D97-AF65-F5344CB8AC3E}">
        <p14:creationId xmlns:p14="http://schemas.microsoft.com/office/powerpoint/2010/main" val="185343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10;&#10;Description automatically generated">
            <a:extLst>
              <a:ext uri="{FF2B5EF4-FFF2-40B4-BE49-F238E27FC236}">
                <a16:creationId xmlns:a16="http://schemas.microsoft.com/office/drawing/2014/main" id="{0DE4DD69-E2F7-5D97-1D10-AB2DB03DBAF9}"/>
              </a:ext>
            </a:extLst>
          </p:cNvPr>
          <p:cNvPicPr>
            <a:picLocks noChangeAspect="1"/>
          </p:cNvPicPr>
          <p:nvPr/>
        </p:nvPicPr>
        <p:blipFill>
          <a:blip r:embed="rId2"/>
          <a:stretch>
            <a:fillRect/>
          </a:stretch>
        </p:blipFill>
        <p:spPr>
          <a:xfrm>
            <a:off x="4958447" y="463898"/>
            <a:ext cx="7188125" cy="5930203"/>
          </a:xfrm>
          <a:prstGeom prst="rect">
            <a:avLst/>
          </a:prstGeom>
        </p:spPr>
      </p:pic>
      <p:sp>
        <p:nvSpPr>
          <p:cNvPr id="10" name="TextBox 9">
            <a:extLst>
              <a:ext uri="{FF2B5EF4-FFF2-40B4-BE49-F238E27FC236}">
                <a16:creationId xmlns:a16="http://schemas.microsoft.com/office/drawing/2014/main" id="{76EEC8E0-DE10-475F-BA3A-C46741E2B6DC}"/>
              </a:ext>
            </a:extLst>
          </p:cNvPr>
          <p:cNvSpPr txBox="1"/>
          <p:nvPr/>
        </p:nvSpPr>
        <p:spPr>
          <a:xfrm>
            <a:off x="428189" y="1211526"/>
            <a:ext cx="4403870" cy="3785652"/>
          </a:xfrm>
          <a:prstGeom prst="rect">
            <a:avLst/>
          </a:prstGeom>
          <a:noFill/>
        </p:spPr>
        <p:txBody>
          <a:bodyPr wrap="square" rtlCol="0">
            <a:spAutoFit/>
          </a:bodyPr>
          <a:lstStyle/>
          <a:p>
            <a:r>
              <a:rPr lang="en-US" sz="6000" dirty="0">
                <a:latin typeface="Bahnschrift SemiBold" panose="020B0502040204020203" pitchFamily="34" charset="0"/>
              </a:rPr>
              <a:t>Correlation Plot Of Independent Variables</a:t>
            </a:r>
          </a:p>
        </p:txBody>
      </p:sp>
    </p:spTree>
    <p:extLst>
      <p:ext uri="{BB962C8B-B14F-4D97-AF65-F5344CB8AC3E}">
        <p14:creationId xmlns:p14="http://schemas.microsoft.com/office/powerpoint/2010/main" val="403360771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14D92-CCE2-7384-203C-6B12A5217C9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a:solidFill>
                  <a:schemeClr val="tx1">
                    <a:lumMod val="85000"/>
                    <a:lumOff val="15000"/>
                  </a:schemeClr>
                </a:solidFill>
              </a:rPr>
              <a:t>Machine Learning Models in R</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7710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4818-8AE6-11A4-6207-12DCDC18D608}"/>
              </a:ext>
            </a:extLst>
          </p:cNvPr>
          <p:cNvSpPr>
            <a:spLocks noGrp="1"/>
          </p:cNvSpPr>
          <p:nvPr>
            <p:ph type="title"/>
          </p:nvPr>
        </p:nvSpPr>
        <p:spPr>
          <a:xfrm>
            <a:off x="1066800" y="-569074"/>
            <a:ext cx="10058400" cy="1450757"/>
          </a:xfrm>
        </p:spPr>
        <p:txBody>
          <a:bodyPr/>
          <a:lstStyle/>
          <a:p>
            <a:r>
              <a:rPr lang="en-US" dirty="0"/>
              <a:t>Machine Learning Models</a:t>
            </a:r>
          </a:p>
        </p:txBody>
      </p:sp>
      <p:sp>
        <p:nvSpPr>
          <p:cNvPr id="4" name="TextBox 3">
            <a:extLst>
              <a:ext uri="{FF2B5EF4-FFF2-40B4-BE49-F238E27FC236}">
                <a16:creationId xmlns:a16="http://schemas.microsoft.com/office/drawing/2014/main" id="{F8622C4B-AF57-28CF-BEDA-80C8855FE1BE}"/>
              </a:ext>
            </a:extLst>
          </p:cNvPr>
          <p:cNvSpPr txBox="1"/>
          <p:nvPr/>
        </p:nvSpPr>
        <p:spPr>
          <a:xfrm>
            <a:off x="1258347" y="1209138"/>
            <a:ext cx="8623884" cy="400110"/>
          </a:xfrm>
          <a:prstGeom prst="rect">
            <a:avLst/>
          </a:prstGeom>
          <a:noFill/>
        </p:spPr>
        <p:txBody>
          <a:bodyPr wrap="square" rtlCol="0">
            <a:spAutoFit/>
          </a:bodyPr>
          <a:lstStyle/>
          <a:p>
            <a:r>
              <a:rPr lang="en-US" sz="2000" dirty="0">
                <a:latin typeface="Bookman Old Style" panose="02050604050505020204" pitchFamily="18" charset="0"/>
              </a:rPr>
              <a:t>For Dependent Variable As Diagnosed Diabetes Incidence Rate</a:t>
            </a:r>
          </a:p>
        </p:txBody>
      </p:sp>
      <p:sp>
        <p:nvSpPr>
          <p:cNvPr id="5" name="TextBox 4">
            <a:extLst>
              <a:ext uri="{FF2B5EF4-FFF2-40B4-BE49-F238E27FC236}">
                <a16:creationId xmlns:a16="http://schemas.microsoft.com/office/drawing/2014/main" id="{10A138B2-E015-50F1-5140-DDD5AAC61B1F}"/>
              </a:ext>
            </a:extLst>
          </p:cNvPr>
          <p:cNvSpPr txBox="1"/>
          <p:nvPr/>
        </p:nvSpPr>
        <p:spPr>
          <a:xfrm>
            <a:off x="1258347" y="2175558"/>
            <a:ext cx="7357145" cy="400110"/>
          </a:xfrm>
          <a:prstGeom prst="rect">
            <a:avLst/>
          </a:prstGeom>
          <a:noFill/>
        </p:spPr>
        <p:txBody>
          <a:bodyPr wrap="square" rtlCol="0">
            <a:spAutoFit/>
          </a:bodyPr>
          <a:lstStyle/>
          <a:p>
            <a:r>
              <a:rPr lang="en-US" sz="2000" dirty="0">
                <a:latin typeface="Bookman Old Style" panose="02050604050505020204" pitchFamily="18" charset="0"/>
              </a:rPr>
              <a:t>25 Numeric Independent Variables, 1 Factor Variable</a:t>
            </a:r>
          </a:p>
        </p:txBody>
      </p:sp>
      <p:sp>
        <p:nvSpPr>
          <p:cNvPr id="6" name="TextBox 5">
            <a:extLst>
              <a:ext uri="{FF2B5EF4-FFF2-40B4-BE49-F238E27FC236}">
                <a16:creationId xmlns:a16="http://schemas.microsoft.com/office/drawing/2014/main" id="{104B8657-2F16-26E9-C0E6-3FEE70EA9E18}"/>
              </a:ext>
            </a:extLst>
          </p:cNvPr>
          <p:cNvSpPr txBox="1"/>
          <p:nvPr/>
        </p:nvSpPr>
        <p:spPr>
          <a:xfrm>
            <a:off x="1258347" y="2899947"/>
            <a:ext cx="6342077" cy="400110"/>
          </a:xfrm>
          <a:prstGeom prst="rect">
            <a:avLst/>
          </a:prstGeom>
          <a:noFill/>
        </p:spPr>
        <p:txBody>
          <a:bodyPr wrap="square" rtlCol="0">
            <a:spAutoFit/>
          </a:bodyPr>
          <a:lstStyle/>
          <a:p>
            <a:r>
              <a:rPr lang="en-US" sz="2000" dirty="0">
                <a:latin typeface="Bookman Old Style" panose="02050604050505020204" pitchFamily="18" charset="0"/>
              </a:rPr>
              <a:t>2410 Observations          Train/Test Split=75/25</a:t>
            </a:r>
            <a:endParaRPr lang="en-US" sz="2000" dirty="0"/>
          </a:p>
        </p:txBody>
      </p:sp>
      <p:sp>
        <p:nvSpPr>
          <p:cNvPr id="8" name="TextBox 7">
            <a:extLst>
              <a:ext uri="{FF2B5EF4-FFF2-40B4-BE49-F238E27FC236}">
                <a16:creationId xmlns:a16="http://schemas.microsoft.com/office/drawing/2014/main" id="{261C0C85-41E7-3321-4419-4AAF94DFF55C}"/>
              </a:ext>
            </a:extLst>
          </p:cNvPr>
          <p:cNvSpPr txBox="1"/>
          <p:nvPr/>
        </p:nvSpPr>
        <p:spPr>
          <a:xfrm>
            <a:off x="1258348" y="3591208"/>
            <a:ext cx="8875553" cy="400110"/>
          </a:xfrm>
          <a:prstGeom prst="rect">
            <a:avLst/>
          </a:prstGeom>
          <a:noFill/>
        </p:spPr>
        <p:txBody>
          <a:bodyPr wrap="square" rtlCol="0">
            <a:spAutoFit/>
          </a:bodyPr>
          <a:lstStyle/>
          <a:p>
            <a:r>
              <a:rPr lang="en-US" sz="2000" dirty="0">
                <a:latin typeface="Bookman Old Style" panose="02050604050505020204" pitchFamily="18" charset="0"/>
              </a:rPr>
              <a:t>Models will be evaluated on test RMSE(Root Mean Square Error) </a:t>
            </a:r>
            <a:endParaRPr lang="en-US" sz="2000" dirty="0"/>
          </a:p>
        </p:txBody>
      </p:sp>
      <p:sp>
        <p:nvSpPr>
          <p:cNvPr id="9" name="TextBox 8">
            <a:extLst>
              <a:ext uri="{FF2B5EF4-FFF2-40B4-BE49-F238E27FC236}">
                <a16:creationId xmlns:a16="http://schemas.microsoft.com/office/drawing/2014/main" id="{2B9B2E69-59A8-DD77-1430-EA97CF12CA78}"/>
              </a:ext>
            </a:extLst>
          </p:cNvPr>
          <p:cNvSpPr txBox="1"/>
          <p:nvPr/>
        </p:nvSpPr>
        <p:spPr>
          <a:xfrm>
            <a:off x="1258348" y="4214456"/>
            <a:ext cx="7474591" cy="707886"/>
          </a:xfrm>
          <a:prstGeom prst="rect">
            <a:avLst/>
          </a:prstGeom>
          <a:noFill/>
        </p:spPr>
        <p:txBody>
          <a:bodyPr wrap="square" rtlCol="0">
            <a:spAutoFit/>
          </a:bodyPr>
          <a:lstStyle/>
          <a:p>
            <a:r>
              <a:rPr lang="en-US" sz="2000" dirty="0">
                <a:latin typeface="Bookman Old Style" panose="02050604050505020204" pitchFamily="18" charset="0"/>
              </a:rPr>
              <a:t>Linear Regression with three different models</a:t>
            </a:r>
          </a:p>
          <a:p>
            <a:endParaRPr lang="en-US" sz="2000" dirty="0"/>
          </a:p>
        </p:txBody>
      </p:sp>
      <p:sp>
        <p:nvSpPr>
          <p:cNvPr id="10" name="TextBox 9">
            <a:extLst>
              <a:ext uri="{FF2B5EF4-FFF2-40B4-BE49-F238E27FC236}">
                <a16:creationId xmlns:a16="http://schemas.microsoft.com/office/drawing/2014/main" id="{D356ECFD-172D-4289-0508-5B0489088D90}"/>
              </a:ext>
            </a:extLst>
          </p:cNvPr>
          <p:cNvSpPr txBox="1"/>
          <p:nvPr/>
        </p:nvSpPr>
        <p:spPr>
          <a:xfrm>
            <a:off x="1258348" y="4968509"/>
            <a:ext cx="6342077" cy="400110"/>
          </a:xfrm>
          <a:prstGeom prst="rect">
            <a:avLst/>
          </a:prstGeom>
          <a:noFill/>
        </p:spPr>
        <p:txBody>
          <a:bodyPr wrap="square" rtlCol="0">
            <a:spAutoFit/>
          </a:bodyPr>
          <a:lstStyle/>
          <a:p>
            <a:r>
              <a:rPr lang="en-US" sz="2000" dirty="0">
                <a:latin typeface="Bookman Old Style" panose="02050604050505020204" pitchFamily="18" charset="0"/>
              </a:rPr>
              <a:t>Stepwise AIC using direction backwards</a:t>
            </a:r>
            <a:endParaRPr lang="en-US" sz="2000" dirty="0"/>
          </a:p>
        </p:txBody>
      </p:sp>
    </p:spTree>
    <p:extLst>
      <p:ext uri="{BB962C8B-B14F-4D97-AF65-F5344CB8AC3E}">
        <p14:creationId xmlns:p14="http://schemas.microsoft.com/office/powerpoint/2010/main" val="114611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E46A7084-E0AF-B996-366D-594334565FA1}"/>
              </a:ext>
            </a:extLst>
          </p:cNvPr>
          <p:cNvPicPr>
            <a:picLocks noChangeAspect="1"/>
          </p:cNvPicPr>
          <p:nvPr/>
        </p:nvPicPr>
        <p:blipFill>
          <a:blip r:embed="rId2"/>
          <a:stretch>
            <a:fillRect/>
          </a:stretch>
        </p:blipFill>
        <p:spPr>
          <a:xfrm>
            <a:off x="1163172" y="735005"/>
            <a:ext cx="5201376" cy="1143160"/>
          </a:xfrm>
          <a:prstGeom prst="rect">
            <a:avLst/>
          </a:prstGeom>
        </p:spPr>
      </p:pic>
      <p:sp>
        <p:nvSpPr>
          <p:cNvPr id="8" name="TextBox 7">
            <a:extLst>
              <a:ext uri="{FF2B5EF4-FFF2-40B4-BE49-F238E27FC236}">
                <a16:creationId xmlns:a16="http://schemas.microsoft.com/office/drawing/2014/main" id="{3D6AFEFF-B368-C99A-8BB5-D4DCE82D8EEC}"/>
              </a:ext>
            </a:extLst>
          </p:cNvPr>
          <p:cNvSpPr txBox="1"/>
          <p:nvPr/>
        </p:nvSpPr>
        <p:spPr>
          <a:xfrm>
            <a:off x="1418254" y="0"/>
            <a:ext cx="6046237" cy="646331"/>
          </a:xfrm>
          <a:prstGeom prst="rect">
            <a:avLst/>
          </a:prstGeom>
          <a:noFill/>
        </p:spPr>
        <p:txBody>
          <a:bodyPr wrap="square" rtlCol="0">
            <a:spAutoFit/>
          </a:bodyPr>
          <a:lstStyle/>
          <a:p>
            <a:r>
              <a:rPr lang="en-US" sz="3600" dirty="0">
                <a:latin typeface="Bookman Old Style" panose="02050604050505020204" pitchFamily="18" charset="0"/>
              </a:rPr>
              <a:t>Eq01-All variables</a:t>
            </a:r>
          </a:p>
        </p:txBody>
      </p:sp>
      <p:sp>
        <p:nvSpPr>
          <p:cNvPr id="20" name="TextBox 19">
            <a:extLst>
              <a:ext uri="{FF2B5EF4-FFF2-40B4-BE49-F238E27FC236}">
                <a16:creationId xmlns:a16="http://schemas.microsoft.com/office/drawing/2014/main" id="{4434D8B1-BFC0-5869-5C6E-1944829E1480}"/>
              </a:ext>
            </a:extLst>
          </p:cNvPr>
          <p:cNvSpPr txBox="1"/>
          <p:nvPr/>
        </p:nvSpPr>
        <p:spPr>
          <a:xfrm>
            <a:off x="6096000" y="1231940"/>
            <a:ext cx="2273558" cy="5078313"/>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Disable</a:t>
            </a:r>
          </a:p>
          <a:p>
            <a:pPr marL="285750" indent="-285750">
              <a:buFont typeface="Arial" panose="020B0604020202020204" pitchFamily="34" charset="0"/>
              <a:buChar char="•"/>
            </a:pPr>
            <a:r>
              <a:rPr lang="en-US" dirty="0">
                <a:latin typeface="Bookman Old Style" panose="02050604050505020204" pitchFamily="18" charset="0"/>
              </a:rPr>
              <a:t>Computer</a:t>
            </a:r>
          </a:p>
          <a:p>
            <a:pPr marL="285750" indent="-285750">
              <a:buFont typeface="Arial" panose="020B0604020202020204" pitchFamily="34" charset="0"/>
              <a:buChar char="•"/>
            </a:pPr>
            <a:r>
              <a:rPr lang="en-US" dirty="0">
                <a:latin typeface="Bookman Old Style" panose="02050604050505020204" pitchFamily="18" charset="0"/>
              </a:rPr>
              <a:t>Black</a:t>
            </a:r>
          </a:p>
          <a:p>
            <a:pPr marL="285750" indent="-285750">
              <a:buFont typeface="Arial" panose="020B0604020202020204" pitchFamily="34" charset="0"/>
              <a:buChar char="•"/>
            </a:pPr>
            <a:r>
              <a:rPr lang="en-US" dirty="0">
                <a:latin typeface="Bookman Old Style" panose="02050604050505020204" pitchFamily="18" charset="0"/>
              </a:rPr>
              <a:t>American Indian</a:t>
            </a:r>
          </a:p>
          <a:p>
            <a:pPr marL="285750" indent="-285750">
              <a:buFont typeface="Arial" panose="020B0604020202020204" pitchFamily="34" charset="0"/>
              <a:buChar char="•"/>
            </a:pPr>
            <a:r>
              <a:rPr lang="en-US" dirty="0">
                <a:latin typeface="Bookman Old Style" panose="02050604050505020204" pitchFamily="18" charset="0"/>
              </a:rPr>
              <a:t>Florida</a:t>
            </a:r>
          </a:p>
          <a:p>
            <a:pPr marL="285750" indent="-285750">
              <a:buFont typeface="Arial" panose="020B0604020202020204" pitchFamily="34" charset="0"/>
              <a:buChar char="•"/>
            </a:pPr>
            <a:r>
              <a:rPr lang="en-US" dirty="0">
                <a:latin typeface="Bookman Old Style" panose="02050604050505020204" pitchFamily="18" charset="0"/>
              </a:rPr>
              <a:t>South Carolina</a:t>
            </a:r>
          </a:p>
          <a:p>
            <a:pPr marL="285750" indent="-285750">
              <a:buFont typeface="Arial" panose="020B0604020202020204" pitchFamily="34" charset="0"/>
              <a:buChar char="•"/>
            </a:pPr>
            <a:r>
              <a:rPr lang="en-US" dirty="0">
                <a:latin typeface="Bookman Old Style" panose="02050604050505020204" pitchFamily="18" charset="0"/>
              </a:rPr>
              <a:t>Obesity</a:t>
            </a:r>
          </a:p>
          <a:p>
            <a:pPr marL="285750" indent="-285750">
              <a:buFont typeface="Arial" panose="020B0604020202020204" pitchFamily="34" charset="0"/>
              <a:buChar char="•"/>
            </a:pPr>
            <a:r>
              <a:rPr lang="en-US" dirty="0">
                <a:latin typeface="Bookman Old Style" panose="02050604050505020204" pitchFamily="18" charset="0"/>
              </a:rPr>
              <a:t>Physical Inactivity</a:t>
            </a:r>
          </a:p>
          <a:p>
            <a:pPr marL="285750" indent="-285750">
              <a:buFont typeface="Arial" panose="020B0604020202020204" pitchFamily="34" charset="0"/>
              <a:buChar char="•"/>
            </a:pPr>
            <a:r>
              <a:rPr lang="en-US" dirty="0">
                <a:latin typeface="Bookman Old Style" panose="02050604050505020204" pitchFamily="18" charset="0"/>
              </a:rPr>
              <a:t>Single Parent</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Percent Female</a:t>
            </a:r>
          </a:p>
          <a:p>
            <a:pPr marL="285750" indent="-285750">
              <a:buFont typeface="Arial" panose="020B0604020202020204" pitchFamily="34" charset="0"/>
              <a:buChar char="•"/>
            </a:pPr>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274255" y="1231940"/>
            <a:ext cx="2273558" cy="4801314"/>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Age 75-84</a:t>
            </a:r>
          </a:p>
          <a:p>
            <a:pPr marL="285750" indent="-285750">
              <a:buFont typeface="Arial" panose="020B0604020202020204" pitchFamily="34" charset="0"/>
              <a:buChar char="•"/>
            </a:pPr>
            <a:r>
              <a:rPr lang="en-US" sz="1200" dirty="0">
                <a:latin typeface="Bookman Old Style" panose="02050604050505020204" pitchFamily="18" charset="0"/>
              </a:rPr>
              <a:t>CHCI</a:t>
            </a:r>
          </a:p>
          <a:p>
            <a:pPr marL="285750" indent="-285750">
              <a:buFont typeface="Arial" panose="020B0604020202020204" pitchFamily="34" charset="0"/>
              <a:buChar char="•"/>
            </a:pPr>
            <a:r>
              <a:rPr lang="en-US" sz="1200" dirty="0">
                <a:latin typeface="Bookman Old Style" panose="02050604050505020204" pitchFamily="18" charset="0"/>
              </a:rPr>
              <a:t>Alaska</a:t>
            </a:r>
          </a:p>
          <a:p>
            <a:pPr marL="285750" indent="-285750">
              <a:buFont typeface="Arial" panose="020B0604020202020204" pitchFamily="34" charset="0"/>
              <a:buChar char="•"/>
            </a:pPr>
            <a:r>
              <a:rPr lang="en-US" sz="1200" dirty="0">
                <a:latin typeface="Bookman Old Style" panose="02050604050505020204" pitchFamily="18" charset="0"/>
              </a:rPr>
              <a:t>Arkansas</a:t>
            </a:r>
          </a:p>
          <a:p>
            <a:pPr marL="285750" indent="-285750">
              <a:buFont typeface="Arial" panose="020B0604020202020204" pitchFamily="34" charset="0"/>
              <a:buChar char="•"/>
            </a:pPr>
            <a:r>
              <a:rPr lang="en-US" sz="1200" dirty="0">
                <a:latin typeface="Bookman Old Style" panose="02050604050505020204" pitchFamily="18" charset="0"/>
              </a:rPr>
              <a:t>Colorado</a:t>
            </a:r>
          </a:p>
          <a:p>
            <a:pPr marL="285750" indent="-285750">
              <a:buFont typeface="Arial" panose="020B0604020202020204" pitchFamily="34" charset="0"/>
              <a:buChar char="•"/>
            </a:pPr>
            <a:r>
              <a:rPr lang="en-US" sz="1200" dirty="0">
                <a:latin typeface="Bookman Old Style" panose="02050604050505020204" pitchFamily="18" charset="0"/>
              </a:rPr>
              <a:t>Georgia</a:t>
            </a:r>
          </a:p>
          <a:p>
            <a:pPr marL="285750" indent="-285750">
              <a:buFont typeface="Arial" panose="020B0604020202020204" pitchFamily="34" charset="0"/>
              <a:buChar char="•"/>
            </a:pPr>
            <a:r>
              <a:rPr lang="en-US" sz="1200" dirty="0">
                <a:latin typeface="Bookman Old Style" panose="02050604050505020204" pitchFamily="18" charset="0"/>
              </a:rPr>
              <a:t>Idaho </a:t>
            </a:r>
          </a:p>
          <a:p>
            <a:pPr marL="285750" indent="-285750">
              <a:buFont typeface="Arial" panose="020B0604020202020204" pitchFamily="34" charset="0"/>
              <a:buChar char="•"/>
            </a:pPr>
            <a:r>
              <a:rPr lang="en-US" sz="1200" dirty="0">
                <a:latin typeface="Bookman Old Style" panose="02050604050505020204" pitchFamily="18" charset="0"/>
              </a:rPr>
              <a:t>Illinois</a:t>
            </a:r>
          </a:p>
          <a:p>
            <a:pPr marL="285750" indent="-285750">
              <a:buFont typeface="Arial" panose="020B0604020202020204" pitchFamily="34" charset="0"/>
              <a:buChar char="•"/>
            </a:pPr>
            <a:r>
              <a:rPr lang="en-US" sz="1200" dirty="0">
                <a:latin typeface="Bookman Old Style" panose="02050604050505020204" pitchFamily="18" charset="0"/>
              </a:rPr>
              <a:t>Iowa</a:t>
            </a:r>
          </a:p>
          <a:p>
            <a:pPr marL="285750" indent="-285750">
              <a:buFont typeface="Arial" panose="020B0604020202020204" pitchFamily="34" charset="0"/>
              <a:buChar char="•"/>
            </a:pPr>
            <a:r>
              <a:rPr lang="en-US" sz="1200" dirty="0">
                <a:latin typeface="Bookman Old Style" panose="02050604050505020204" pitchFamily="18" charset="0"/>
              </a:rPr>
              <a:t>Kansas</a:t>
            </a:r>
          </a:p>
          <a:p>
            <a:pPr marL="285750" indent="-285750">
              <a:buFont typeface="Arial" panose="020B0604020202020204" pitchFamily="34" charset="0"/>
              <a:buChar char="•"/>
            </a:pPr>
            <a:r>
              <a:rPr lang="en-US" sz="1200" dirty="0">
                <a:latin typeface="Bookman Old Style" panose="02050604050505020204" pitchFamily="18" charset="0"/>
              </a:rPr>
              <a:t>Kentucky</a:t>
            </a:r>
          </a:p>
          <a:p>
            <a:pPr marL="285750" indent="-285750">
              <a:buFont typeface="Arial" panose="020B0604020202020204" pitchFamily="34" charset="0"/>
              <a:buChar char="•"/>
            </a:pPr>
            <a:r>
              <a:rPr lang="en-US" sz="1200" dirty="0">
                <a:latin typeface="Bookman Old Style" panose="02050604050505020204" pitchFamily="18" charset="0"/>
              </a:rPr>
              <a:t>Louisiana</a:t>
            </a:r>
          </a:p>
          <a:p>
            <a:pPr marL="285750" indent="-285750">
              <a:buFont typeface="Arial" panose="020B0604020202020204" pitchFamily="34" charset="0"/>
              <a:buChar char="•"/>
            </a:pPr>
            <a:r>
              <a:rPr lang="en-US" sz="1200" dirty="0">
                <a:latin typeface="Bookman Old Style" panose="02050604050505020204" pitchFamily="18" charset="0"/>
              </a:rPr>
              <a:t>Mississippi</a:t>
            </a:r>
          </a:p>
          <a:p>
            <a:pPr marL="285750" indent="-285750">
              <a:buFont typeface="Arial" panose="020B0604020202020204" pitchFamily="34" charset="0"/>
              <a:buChar char="•"/>
            </a:pPr>
            <a:r>
              <a:rPr lang="en-US" sz="1200" dirty="0">
                <a:latin typeface="Bookman Old Style" panose="02050604050505020204" pitchFamily="18" charset="0"/>
              </a:rPr>
              <a:t>North Carolina</a:t>
            </a:r>
          </a:p>
          <a:p>
            <a:pPr marL="285750" indent="-285750">
              <a:buFont typeface="Arial" panose="020B0604020202020204" pitchFamily="34" charset="0"/>
              <a:buChar char="•"/>
            </a:pPr>
            <a:r>
              <a:rPr lang="en-US" sz="1200" dirty="0">
                <a:latin typeface="Bookman Old Style" panose="02050604050505020204" pitchFamily="18" charset="0"/>
              </a:rPr>
              <a:t>Oklahoma</a:t>
            </a:r>
          </a:p>
          <a:p>
            <a:pPr marL="285750" indent="-285750">
              <a:buFont typeface="Arial" panose="020B0604020202020204" pitchFamily="34" charset="0"/>
              <a:buChar char="•"/>
            </a:pPr>
            <a:r>
              <a:rPr lang="en-US" sz="1200" dirty="0">
                <a:latin typeface="Bookman Old Style" panose="02050604050505020204" pitchFamily="18" charset="0"/>
              </a:rPr>
              <a:t>South Dakota</a:t>
            </a:r>
          </a:p>
          <a:p>
            <a:pPr marL="285750" indent="-285750">
              <a:buFont typeface="Arial" panose="020B0604020202020204" pitchFamily="34" charset="0"/>
              <a:buChar char="•"/>
            </a:pPr>
            <a:r>
              <a:rPr lang="en-US" sz="1200" dirty="0">
                <a:latin typeface="Bookman Old Style" panose="02050604050505020204" pitchFamily="18" charset="0"/>
              </a:rPr>
              <a:t>Tennessee</a:t>
            </a:r>
          </a:p>
          <a:p>
            <a:pPr marL="285750" indent="-285750">
              <a:buFont typeface="Arial" panose="020B0604020202020204" pitchFamily="34" charset="0"/>
              <a:buChar char="•"/>
            </a:pPr>
            <a:r>
              <a:rPr lang="en-US" sz="1200" dirty="0">
                <a:latin typeface="Bookman Old Style" panose="02050604050505020204" pitchFamily="18" charset="0"/>
              </a:rPr>
              <a:t>Texas</a:t>
            </a:r>
          </a:p>
          <a:p>
            <a:pPr marL="285750" indent="-285750">
              <a:buFont typeface="Arial" panose="020B0604020202020204" pitchFamily="34" charset="0"/>
              <a:buChar char="•"/>
            </a:pPr>
            <a:r>
              <a:rPr lang="en-US" sz="1200" dirty="0">
                <a:latin typeface="Bookman Old Style" panose="02050604050505020204" pitchFamily="18" charset="0"/>
              </a:rPr>
              <a:t>Utah</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Uninsured</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Excessive Drinking </a:t>
            </a:r>
          </a:p>
        </p:txBody>
      </p:sp>
      <p:pic>
        <p:nvPicPr>
          <p:cNvPr id="3" name="Picture 2" descr="Table&#10;&#10;Description automatically generated">
            <a:extLst>
              <a:ext uri="{FF2B5EF4-FFF2-40B4-BE49-F238E27FC236}">
                <a16:creationId xmlns:a16="http://schemas.microsoft.com/office/drawing/2014/main" id="{5D3DD9EC-3C63-A1E7-25C4-B87372008E33}"/>
              </a:ext>
            </a:extLst>
          </p:cNvPr>
          <p:cNvPicPr>
            <a:picLocks noChangeAspect="1"/>
          </p:cNvPicPr>
          <p:nvPr/>
        </p:nvPicPr>
        <p:blipFill>
          <a:blip r:embed="rId3"/>
          <a:stretch>
            <a:fillRect/>
          </a:stretch>
        </p:blipFill>
        <p:spPr>
          <a:xfrm>
            <a:off x="288561" y="1878165"/>
            <a:ext cx="5288723" cy="4492966"/>
          </a:xfrm>
          <a:prstGeom prst="rect">
            <a:avLst/>
          </a:prstGeom>
        </p:spPr>
      </p:pic>
    </p:spTree>
    <p:extLst>
      <p:ext uri="{BB962C8B-B14F-4D97-AF65-F5344CB8AC3E}">
        <p14:creationId xmlns:p14="http://schemas.microsoft.com/office/powerpoint/2010/main" val="382679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Eq01</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56E57BC6-40B1-5156-90C6-F26E16C83BD0}"/>
              </a:ext>
            </a:extLst>
          </p:cNvPr>
          <p:cNvPicPr>
            <a:picLocks noChangeAspect="1"/>
          </p:cNvPicPr>
          <p:nvPr/>
        </p:nvPicPr>
        <p:blipFill>
          <a:blip r:embed="rId2"/>
          <a:stretch>
            <a:fillRect/>
          </a:stretch>
        </p:blipFill>
        <p:spPr>
          <a:xfrm>
            <a:off x="8199797" y="1406768"/>
            <a:ext cx="3309846" cy="4019098"/>
          </a:xfrm>
          <a:prstGeom prst="rect">
            <a:avLst/>
          </a:prstGeom>
        </p:spPr>
      </p:pic>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Chart, scatter chart&#10;&#10;Description automatically generated">
            <a:extLst>
              <a:ext uri="{FF2B5EF4-FFF2-40B4-BE49-F238E27FC236}">
                <a16:creationId xmlns:a16="http://schemas.microsoft.com/office/drawing/2014/main" id="{89B6867D-3A6B-6217-5BCD-DD9F13BDE548}"/>
              </a:ext>
            </a:extLst>
          </p:cNvPr>
          <p:cNvPicPr>
            <a:picLocks noChangeAspect="1"/>
          </p:cNvPicPr>
          <p:nvPr/>
        </p:nvPicPr>
        <p:blipFill>
          <a:blip r:embed="rId3"/>
          <a:stretch>
            <a:fillRect/>
          </a:stretch>
        </p:blipFill>
        <p:spPr>
          <a:xfrm>
            <a:off x="3838575" y="795337"/>
            <a:ext cx="4284843" cy="5267325"/>
          </a:xfrm>
          <a:prstGeom prst="rect">
            <a:avLst/>
          </a:prstGeom>
        </p:spPr>
      </p:pic>
    </p:spTree>
    <p:extLst>
      <p:ext uri="{BB962C8B-B14F-4D97-AF65-F5344CB8AC3E}">
        <p14:creationId xmlns:p14="http://schemas.microsoft.com/office/powerpoint/2010/main" val="387293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1418254" y="0"/>
            <a:ext cx="10636726" cy="646331"/>
          </a:xfrm>
          <a:prstGeom prst="rect">
            <a:avLst/>
          </a:prstGeom>
          <a:noFill/>
        </p:spPr>
        <p:txBody>
          <a:bodyPr wrap="square" rtlCol="0">
            <a:spAutoFit/>
          </a:bodyPr>
          <a:lstStyle/>
          <a:p>
            <a:r>
              <a:rPr lang="en-US" sz="3600" dirty="0">
                <a:latin typeface="Bookman Old Style" panose="02050604050505020204" pitchFamily="18" charset="0"/>
              </a:rPr>
              <a:t>Eq02-Took out Some Insignificant Variables</a:t>
            </a:r>
          </a:p>
        </p:txBody>
      </p:sp>
      <p:sp>
        <p:nvSpPr>
          <p:cNvPr id="20" name="TextBox 19">
            <a:extLst>
              <a:ext uri="{FF2B5EF4-FFF2-40B4-BE49-F238E27FC236}">
                <a16:creationId xmlns:a16="http://schemas.microsoft.com/office/drawing/2014/main" id="{4434D8B1-BFC0-5869-5C6E-1944829E1480}"/>
              </a:ext>
            </a:extLst>
          </p:cNvPr>
          <p:cNvSpPr txBox="1"/>
          <p:nvPr/>
        </p:nvSpPr>
        <p:spPr>
          <a:xfrm>
            <a:off x="6096000" y="1231940"/>
            <a:ext cx="2273558" cy="5078313"/>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Disable</a:t>
            </a:r>
          </a:p>
          <a:p>
            <a:pPr marL="285750" indent="-285750">
              <a:buFont typeface="Arial" panose="020B0604020202020204" pitchFamily="34" charset="0"/>
              <a:buChar char="•"/>
            </a:pPr>
            <a:r>
              <a:rPr lang="en-US" dirty="0">
                <a:latin typeface="Bookman Old Style" panose="02050604050505020204" pitchFamily="18" charset="0"/>
              </a:rPr>
              <a:t>Computer</a:t>
            </a:r>
          </a:p>
          <a:p>
            <a:pPr marL="285750" indent="-285750">
              <a:buFont typeface="Arial" panose="020B0604020202020204" pitchFamily="34" charset="0"/>
              <a:buChar char="•"/>
            </a:pPr>
            <a:r>
              <a:rPr lang="en-US" dirty="0">
                <a:latin typeface="Bookman Old Style" panose="02050604050505020204" pitchFamily="18" charset="0"/>
              </a:rPr>
              <a:t>Black</a:t>
            </a:r>
          </a:p>
          <a:p>
            <a:pPr marL="285750" indent="-285750">
              <a:buFont typeface="Arial" panose="020B0604020202020204" pitchFamily="34" charset="0"/>
              <a:buChar char="•"/>
            </a:pPr>
            <a:r>
              <a:rPr lang="en-US" dirty="0">
                <a:latin typeface="Bookman Old Style" panose="02050604050505020204" pitchFamily="18" charset="0"/>
              </a:rPr>
              <a:t>American Indian</a:t>
            </a:r>
          </a:p>
          <a:p>
            <a:pPr marL="285750" indent="-285750">
              <a:buFont typeface="Arial" panose="020B0604020202020204" pitchFamily="34" charset="0"/>
              <a:buChar char="•"/>
            </a:pPr>
            <a:r>
              <a:rPr lang="en-US" dirty="0">
                <a:latin typeface="Bookman Old Style" panose="02050604050505020204" pitchFamily="18" charset="0"/>
              </a:rPr>
              <a:t>Florida</a:t>
            </a:r>
          </a:p>
          <a:p>
            <a:pPr marL="285750" indent="-285750">
              <a:buFont typeface="Arial" panose="020B0604020202020204" pitchFamily="34" charset="0"/>
              <a:buChar char="•"/>
            </a:pPr>
            <a:r>
              <a:rPr lang="en-US" dirty="0">
                <a:latin typeface="Bookman Old Style" panose="02050604050505020204" pitchFamily="18" charset="0"/>
              </a:rPr>
              <a:t>South Carolina</a:t>
            </a:r>
          </a:p>
          <a:p>
            <a:pPr marL="285750" indent="-285750">
              <a:buFont typeface="Arial" panose="020B0604020202020204" pitchFamily="34" charset="0"/>
              <a:buChar char="•"/>
            </a:pPr>
            <a:r>
              <a:rPr lang="en-US" dirty="0">
                <a:latin typeface="Bookman Old Style" panose="02050604050505020204" pitchFamily="18" charset="0"/>
              </a:rPr>
              <a:t>Obesity</a:t>
            </a:r>
          </a:p>
          <a:p>
            <a:pPr marL="285750" indent="-285750">
              <a:buFont typeface="Arial" panose="020B0604020202020204" pitchFamily="34" charset="0"/>
              <a:buChar char="•"/>
            </a:pPr>
            <a:r>
              <a:rPr lang="en-US" dirty="0">
                <a:latin typeface="Bookman Old Style" panose="02050604050505020204" pitchFamily="18" charset="0"/>
              </a:rPr>
              <a:t>Physical Inactivity</a:t>
            </a:r>
          </a:p>
          <a:p>
            <a:pPr marL="285750" indent="-285750">
              <a:buFont typeface="Arial" panose="020B0604020202020204" pitchFamily="34" charset="0"/>
              <a:buChar char="•"/>
            </a:pPr>
            <a:r>
              <a:rPr lang="en-US" dirty="0">
                <a:latin typeface="Bookman Old Style" panose="02050604050505020204" pitchFamily="18" charset="0"/>
              </a:rPr>
              <a:t>Single Parent</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Percent Female</a:t>
            </a:r>
          </a:p>
          <a:p>
            <a:pPr marL="285750" indent="-285750">
              <a:buFont typeface="Arial" panose="020B0604020202020204" pitchFamily="34" charset="0"/>
              <a:buChar char="•"/>
            </a:pPr>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274255" y="1231940"/>
            <a:ext cx="2273558" cy="4616648"/>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sz="1200" dirty="0">
                <a:latin typeface="Bookman Old Style" panose="02050604050505020204" pitchFamily="18" charset="0"/>
              </a:rPr>
              <a:t>CHCI</a:t>
            </a:r>
          </a:p>
          <a:p>
            <a:pPr marL="285750" indent="-285750">
              <a:buFont typeface="Arial" panose="020B0604020202020204" pitchFamily="34" charset="0"/>
              <a:buChar char="•"/>
            </a:pPr>
            <a:r>
              <a:rPr lang="en-US" sz="1200" dirty="0">
                <a:latin typeface="Bookman Old Style" panose="02050604050505020204" pitchFamily="18" charset="0"/>
              </a:rPr>
              <a:t>Alaska</a:t>
            </a:r>
          </a:p>
          <a:p>
            <a:pPr marL="285750" indent="-285750">
              <a:buFont typeface="Arial" panose="020B0604020202020204" pitchFamily="34" charset="0"/>
              <a:buChar char="•"/>
            </a:pPr>
            <a:r>
              <a:rPr lang="en-US" sz="1200" dirty="0">
                <a:latin typeface="Bookman Old Style" panose="02050604050505020204" pitchFamily="18" charset="0"/>
              </a:rPr>
              <a:t>Arkansas</a:t>
            </a:r>
          </a:p>
          <a:p>
            <a:pPr marL="285750" indent="-285750">
              <a:buFont typeface="Arial" panose="020B0604020202020204" pitchFamily="34" charset="0"/>
              <a:buChar char="•"/>
            </a:pPr>
            <a:r>
              <a:rPr lang="en-US" sz="1200" dirty="0">
                <a:latin typeface="Bookman Old Style" panose="02050604050505020204" pitchFamily="18" charset="0"/>
              </a:rPr>
              <a:t>Colorado</a:t>
            </a:r>
          </a:p>
          <a:p>
            <a:pPr marL="285750" indent="-285750">
              <a:buFont typeface="Arial" panose="020B0604020202020204" pitchFamily="34" charset="0"/>
              <a:buChar char="•"/>
            </a:pPr>
            <a:r>
              <a:rPr lang="en-US" sz="1200" dirty="0">
                <a:latin typeface="Bookman Old Style" panose="02050604050505020204" pitchFamily="18" charset="0"/>
              </a:rPr>
              <a:t>Georgia</a:t>
            </a:r>
          </a:p>
          <a:p>
            <a:pPr marL="285750" indent="-285750">
              <a:buFont typeface="Arial" panose="020B0604020202020204" pitchFamily="34" charset="0"/>
              <a:buChar char="•"/>
            </a:pPr>
            <a:r>
              <a:rPr lang="en-US" sz="1200" dirty="0">
                <a:latin typeface="Bookman Old Style" panose="02050604050505020204" pitchFamily="18" charset="0"/>
              </a:rPr>
              <a:t>Idaho </a:t>
            </a:r>
          </a:p>
          <a:p>
            <a:pPr marL="285750" indent="-285750">
              <a:buFont typeface="Arial" panose="020B0604020202020204" pitchFamily="34" charset="0"/>
              <a:buChar char="•"/>
            </a:pPr>
            <a:r>
              <a:rPr lang="en-US" sz="1200" dirty="0">
                <a:latin typeface="Bookman Old Style" panose="02050604050505020204" pitchFamily="18" charset="0"/>
              </a:rPr>
              <a:t>Illinois</a:t>
            </a:r>
          </a:p>
          <a:p>
            <a:pPr marL="285750" indent="-285750">
              <a:buFont typeface="Arial" panose="020B0604020202020204" pitchFamily="34" charset="0"/>
              <a:buChar char="•"/>
            </a:pPr>
            <a:r>
              <a:rPr lang="en-US" sz="1200" dirty="0">
                <a:latin typeface="Bookman Old Style" panose="02050604050505020204" pitchFamily="18" charset="0"/>
              </a:rPr>
              <a:t>Iowa</a:t>
            </a:r>
          </a:p>
          <a:p>
            <a:pPr marL="285750" indent="-285750">
              <a:buFont typeface="Arial" panose="020B0604020202020204" pitchFamily="34" charset="0"/>
              <a:buChar char="•"/>
            </a:pPr>
            <a:r>
              <a:rPr lang="en-US" sz="1200" dirty="0">
                <a:latin typeface="Bookman Old Style" panose="02050604050505020204" pitchFamily="18" charset="0"/>
              </a:rPr>
              <a:t>Kansas</a:t>
            </a:r>
          </a:p>
          <a:p>
            <a:pPr marL="285750" indent="-285750">
              <a:buFont typeface="Arial" panose="020B0604020202020204" pitchFamily="34" charset="0"/>
              <a:buChar char="•"/>
            </a:pPr>
            <a:r>
              <a:rPr lang="en-US" sz="1200" dirty="0">
                <a:latin typeface="Bookman Old Style" panose="02050604050505020204" pitchFamily="18" charset="0"/>
              </a:rPr>
              <a:t>Kentucky</a:t>
            </a:r>
          </a:p>
          <a:p>
            <a:pPr marL="285750" indent="-285750">
              <a:buFont typeface="Arial" panose="020B0604020202020204" pitchFamily="34" charset="0"/>
              <a:buChar char="•"/>
            </a:pPr>
            <a:r>
              <a:rPr lang="en-US" sz="1200" dirty="0">
                <a:latin typeface="Bookman Old Style" panose="02050604050505020204" pitchFamily="18" charset="0"/>
              </a:rPr>
              <a:t>Louisiana</a:t>
            </a:r>
          </a:p>
          <a:p>
            <a:pPr marL="285750" indent="-285750">
              <a:buFont typeface="Arial" panose="020B0604020202020204" pitchFamily="34" charset="0"/>
              <a:buChar char="•"/>
            </a:pPr>
            <a:r>
              <a:rPr lang="en-US" sz="1200" dirty="0">
                <a:latin typeface="Bookman Old Style" panose="02050604050505020204" pitchFamily="18" charset="0"/>
              </a:rPr>
              <a:t>Mississippi</a:t>
            </a:r>
          </a:p>
          <a:p>
            <a:pPr marL="285750" indent="-285750">
              <a:buFont typeface="Arial" panose="020B0604020202020204" pitchFamily="34" charset="0"/>
              <a:buChar char="•"/>
            </a:pPr>
            <a:r>
              <a:rPr lang="en-US" sz="1200" dirty="0">
                <a:latin typeface="Bookman Old Style" panose="02050604050505020204" pitchFamily="18" charset="0"/>
              </a:rPr>
              <a:t>North Carolina</a:t>
            </a:r>
          </a:p>
          <a:p>
            <a:pPr marL="285750" indent="-285750">
              <a:buFont typeface="Arial" panose="020B0604020202020204" pitchFamily="34" charset="0"/>
              <a:buChar char="•"/>
            </a:pPr>
            <a:r>
              <a:rPr lang="en-US" sz="1200" dirty="0">
                <a:latin typeface="Bookman Old Style" panose="02050604050505020204" pitchFamily="18" charset="0"/>
              </a:rPr>
              <a:t>Oklahoma</a:t>
            </a:r>
          </a:p>
          <a:p>
            <a:pPr marL="285750" indent="-285750">
              <a:buFont typeface="Arial" panose="020B0604020202020204" pitchFamily="34" charset="0"/>
              <a:buChar char="•"/>
            </a:pPr>
            <a:r>
              <a:rPr lang="en-US" sz="1200" dirty="0">
                <a:latin typeface="Bookman Old Style" panose="02050604050505020204" pitchFamily="18" charset="0"/>
              </a:rPr>
              <a:t>South Dakota</a:t>
            </a:r>
          </a:p>
          <a:p>
            <a:pPr marL="285750" indent="-285750">
              <a:buFont typeface="Arial" panose="020B0604020202020204" pitchFamily="34" charset="0"/>
              <a:buChar char="•"/>
            </a:pPr>
            <a:r>
              <a:rPr lang="en-US" sz="1200" dirty="0">
                <a:latin typeface="Bookman Old Style" panose="02050604050505020204" pitchFamily="18" charset="0"/>
              </a:rPr>
              <a:t>Tennessee</a:t>
            </a:r>
          </a:p>
          <a:p>
            <a:pPr marL="285750" indent="-285750">
              <a:buFont typeface="Arial" panose="020B0604020202020204" pitchFamily="34" charset="0"/>
              <a:buChar char="•"/>
            </a:pPr>
            <a:r>
              <a:rPr lang="en-US" sz="1200" dirty="0">
                <a:latin typeface="Bookman Old Style" panose="02050604050505020204" pitchFamily="18" charset="0"/>
              </a:rPr>
              <a:t>Texas</a:t>
            </a:r>
          </a:p>
          <a:p>
            <a:pPr marL="285750" indent="-285750">
              <a:buFont typeface="Arial" panose="020B0604020202020204" pitchFamily="34" charset="0"/>
              <a:buChar char="•"/>
            </a:pPr>
            <a:r>
              <a:rPr lang="en-US" sz="1200" dirty="0">
                <a:latin typeface="Bookman Old Style" panose="02050604050505020204" pitchFamily="18" charset="0"/>
              </a:rPr>
              <a:t>Utah</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Uninsured</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Excessive Drinking </a:t>
            </a:r>
          </a:p>
        </p:txBody>
      </p:sp>
      <p:pic>
        <p:nvPicPr>
          <p:cNvPr id="3" name="Picture 2" descr="Text&#10;&#10;Description automatically generated">
            <a:extLst>
              <a:ext uri="{FF2B5EF4-FFF2-40B4-BE49-F238E27FC236}">
                <a16:creationId xmlns:a16="http://schemas.microsoft.com/office/drawing/2014/main" id="{ABA6775B-69FA-3C4C-5321-B6BABBA39007}"/>
              </a:ext>
            </a:extLst>
          </p:cNvPr>
          <p:cNvPicPr>
            <a:picLocks noChangeAspect="1"/>
          </p:cNvPicPr>
          <p:nvPr/>
        </p:nvPicPr>
        <p:blipFill>
          <a:blip r:embed="rId2"/>
          <a:stretch>
            <a:fillRect/>
          </a:stretch>
        </p:blipFill>
        <p:spPr>
          <a:xfrm>
            <a:off x="806731" y="646331"/>
            <a:ext cx="4915586" cy="1352739"/>
          </a:xfrm>
          <a:prstGeom prst="rect">
            <a:avLst/>
          </a:prstGeom>
        </p:spPr>
      </p:pic>
      <p:pic>
        <p:nvPicPr>
          <p:cNvPr id="6" name="Picture 5" descr="Table&#10;&#10;Description automatically generated">
            <a:extLst>
              <a:ext uri="{FF2B5EF4-FFF2-40B4-BE49-F238E27FC236}">
                <a16:creationId xmlns:a16="http://schemas.microsoft.com/office/drawing/2014/main" id="{3DD08EAF-B1F4-5F66-72C6-C71892D3E3B0}"/>
              </a:ext>
            </a:extLst>
          </p:cNvPr>
          <p:cNvPicPr>
            <a:picLocks noChangeAspect="1"/>
          </p:cNvPicPr>
          <p:nvPr/>
        </p:nvPicPr>
        <p:blipFill>
          <a:blip r:embed="rId3"/>
          <a:stretch>
            <a:fillRect/>
          </a:stretch>
        </p:blipFill>
        <p:spPr>
          <a:xfrm>
            <a:off x="806731" y="2036932"/>
            <a:ext cx="4874023" cy="4273321"/>
          </a:xfrm>
          <a:prstGeom prst="rect">
            <a:avLst/>
          </a:prstGeom>
        </p:spPr>
      </p:pic>
    </p:spTree>
    <p:extLst>
      <p:ext uri="{BB962C8B-B14F-4D97-AF65-F5344CB8AC3E}">
        <p14:creationId xmlns:p14="http://schemas.microsoft.com/office/powerpoint/2010/main" val="328675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Eq02</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hart, scatter chart&#10;&#10;Description automatically generated">
            <a:extLst>
              <a:ext uri="{FF2B5EF4-FFF2-40B4-BE49-F238E27FC236}">
                <a16:creationId xmlns:a16="http://schemas.microsoft.com/office/drawing/2014/main" id="{0555CE52-6350-E13B-9B6C-940A4A7841C7}"/>
              </a:ext>
            </a:extLst>
          </p:cNvPr>
          <p:cNvPicPr>
            <a:picLocks noChangeAspect="1"/>
          </p:cNvPicPr>
          <p:nvPr/>
        </p:nvPicPr>
        <p:blipFill>
          <a:blip r:embed="rId2"/>
          <a:stretch>
            <a:fillRect/>
          </a:stretch>
        </p:blipFill>
        <p:spPr>
          <a:xfrm>
            <a:off x="4279393" y="730171"/>
            <a:ext cx="4332762" cy="5267325"/>
          </a:xfrm>
          <a:prstGeom prst="rect">
            <a:avLst/>
          </a:prstGeom>
        </p:spPr>
      </p:pic>
      <p:pic>
        <p:nvPicPr>
          <p:cNvPr id="9" name="Picture 8" descr="Chart, scatter chart&#10;&#10;Description automatically generated">
            <a:extLst>
              <a:ext uri="{FF2B5EF4-FFF2-40B4-BE49-F238E27FC236}">
                <a16:creationId xmlns:a16="http://schemas.microsoft.com/office/drawing/2014/main" id="{F980102C-E544-8A2D-8451-687BFB84119F}"/>
              </a:ext>
            </a:extLst>
          </p:cNvPr>
          <p:cNvPicPr>
            <a:picLocks noChangeAspect="1"/>
          </p:cNvPicPr>
          <p:nvPr/>
        </p:nvPicPr>
        <p:blipFill>
          <a:blip r:embed="rId3"/>
          <a:stretch>
            <a:fillRect/>
          </a:stretch>
        </p:blipFill>
        <p:spPr>
          <a:xfrm>
            <a:off x="8507699" y="1342038"/>
            <a:ext cx="3123220" cy="4043589"/>
          </a:xfrm>
          <a:prstGeom prst="rect">
            <a:avLst/>
          </a:prstGeom>
        </p:spPr>
      </p:pic>
    </p:spTree>
    <p:extLst>
      <p:ext uri="{BB962C8B-B14F-4D97-AF65-F5344CB8AC3E}">
        <p14:creationId xmlns:p14="http://schemas.microsoft.com/office/powerpoint/2010/main" val="215324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1308440" y="-98584"/>
            <a:ext cx="10636726" cy="646331"/>
          </a:xfrm>
          <a:prstGeom prst="rect">
            <a:avLst/>
          </a:prstGeom>
          <a:noFill/>
        </p:spPr>
        <p:txBody>
          <a:bodyPr wrap="square" rtlCol="0">
            <a:spAutoFit/>
          </a:bodyPr>
          <a:lstStyle/>
          <a:p>
            <a:r>
              <a:rPr lang="en-US" sz="3600" dirty="0">
                <a:latin typeface="Bookman Old Style" panose="02050604050505020204" pitchFamily="18" charset="0"/>
              </a:rPr>
              <a:t>Eq03-Eq02 With No State Fixed Effect</a:t>
            </a:r>
          </a:p>
        </p:txBody>
      </p:sp>
      <p:sp>
        <p:nvSpPr>
          <p:cNvPr id="20" name="TextBox 19">
            <a:extLst>
              <a:ext uri="{FF2B5EF4-FFF2-40B4-BE49-F238E27FC236}">
                <a16:creationId xmlns:a16="http://schemas.microsoft.com/office/drawing/2014/main" id="{4434D8B1-BFC0-5869-5C6E-1944829E1480}"/>
              </a:ext>
            </a:extLst>
          </p:cNvPr>
          <p:cNvSpPr txBox="1"/>
          <p:nvPr/>
        </p:nvSpPr>
        <p:spPr>
          <a:xfrm>
            <a:off x="6096000" y="1231940"/>
            <a:ext cx="2273558" cy="4524315"/>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Disable</a:t>
            </a:r>
          </a:p>
          <a:p>
            <a:pPr marL="285750" indent="-285750">
              <a:buFont typeface="Arial" panose="020B0604020202020204" pitchFamily="34" charset="0"/>
              <a:buChar char="•"/>
            </a:pPr>
            <a:r>
              <a:rPr lang="en-US" dirty="0">
                <a:latin typeface="Bookman Old Style" panose="02050604050505020204" pitchFamily="18" charset="0"/>
              </a:rPr>
              <a:t>Computer</a:t>
            </a:r>
          </a:p>
          <a:p>
            <a:pPr marL="285750" indent="-285750">
              <a:buFont typeface="Arial" panose="020B0604020202020204" pitchFamily="34" charset="0"/>
              <a:buChar char="•"/>
            </a:pPr>
            <a:r>
              <a:rPr lang="en-US" dirty="0">
                <a:latin typeface="Bookman Old Style" panose="02050604050505020204" pitchFamily="18" charset="0"/>
              </a:rPr>
              <a:t>Black</a:t>
            </a:r>
          </a:p>
          <a:p>
            <a:pPr marL="285750" indent="-285750">
              <a:buFont typeface="Arial" panose="020B0604020202020204" pitchFamily="34" charset="0"/>
              <a:buChar char="•"/>
            </a:pPr>
            <a:r>
              <a:rPr lang="en-US" dirty="0">
                <a:latin typeface="Bookman Old Style" panose="02050604050505020204" pitchFamily="18" charset="0"/>
              </a:rPr>
              <a:t>American Indian</a:t>
            </a:r>
          </a:p>
          <a:p>
            <a:pPr marL="285750" indent="-285750">
              <a:buFont typeface="Arial" panose="020B0604020202020204" pitchFamily="34" charset="0"/>
              <a:buChar char="•"/>
            </a:pPr>
            <a:r>
              <a:rPr lang="en-US" dirty="0">
                <a:latin typeface="Bookman Old Style" panose="02050604050505020204" pitchFamily="18" charset="0"/>
              </a:rPr>
              <a:t>Obesity</a:t>
            </a:r>
          </a:p>
          <a:p>
            <a:pPr marL="285750" indent="-285750">
              <a:buFont typeface="Arial" panose="020B0604020202020204" pitchFamily="34" charset="0"/>
              <a:buChar char="•"/>
            </a:pPr>
            <a:r>
              <a:rPr lang="en-US" dirty="0">
                <a:latin typeface="Bookman Old Style" panose="02050604050505020204" pitchFamily="18" charset="0"/>
              </a:rPr>
              <a:t>Physical Inactivity</a:t>
            </a:r>
          </a:p>
          <a:p>
            <a:pPr marL="285750" indent="-285750">
              <a:buFont typeface="Arial" panose="020B0604020202020204" pitchFamily="34" charset="0"/>
              <a:buChar char="•"/>
            </a:pPr>
            <a:r>
              <a:rPr lang="en-US" dirty="0">
                <a:latin typeface="Bookman Old Style" panose="02050604050505020204" pitchFamily="18" charset="0"/>
              </a:rPr>
              <a:t>Single Parent</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Percent Female</a:t>
            </a:r>
          </a:p>
          <a:p>
            <a:pPr marL="285750" indent="-285750">
              <a:buFont typeface="Arial" panose="020B0604020202020204" pitchFamily="34" charset="0"/>
              <a:buChar char="•"/>
            </a:pPr>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274255" y="1231940"/>
            <a:ext cx="2273558" cy="1477328"/>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sz="1200" dirty="0">
                <a:latin typeface="Bookman Old Style" panose="02050604050505020204" pitchFamily="18" charset="0"/>
              </a:rPr>
              <a:t>CHCI</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Uninsured</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Excessive Drinking </a:t>
            </a:r>
          </a:p>
        </p:txBody>
      </p:sp>
      <p:pic>
        <p:nvPicPr>
          <p:cNvPr id="7" name="Picture 6" descr="Table&#10;&#10;Description automatically generated">
            <a:extLst>
              <a:ext uri="{FF2B5EF4-FFF2-40B4-BE49-F238E27FC236}">
                <a16:creationId xmlns:a16="http://schemas.microsoft.com/office/drawing/2014/main" id="{F58A1738-8536-7706-7C69-925682192A2B}"/>
              </a:ext>
            </a:extLst>
          </p:cNvPr>
          <p:cNvPicPr>
            <a:picLocks noChangeAspect="1"/>
          </p:cNvPicPr>
          <p:nvPr/>
        </p:nvPicPr>
        <p:blipFill>
          <a:blip r:embed="rId2"/>
          <a:stretch>
            <a:fillRect/>
          </a:stretch>
        </p:blipFill>
        <p:spPr>
          <a:xfrm>
            <a:off x="246834" y="1880510"/>
            <a:ext cx="5849166" cy="4429743"/>
          </a:xfrm>
          <a:prstGeom prst="rect">
            <a:avLst/>
          </a:prstGeom>
        </p:spPr>
      </p:pic>
      <p:pic>
        <p:nvPicPr>
          <p:cNvPr id="12" name="Picture 11" descr="Text&#10;&#10;Description automatically generated">
            <a:extLst>
              <a:ext uri="{FF2B5EF4-FFF2-40B4-BE49-F238E27FC236}">
                <a16:creationId xmlns:a16="http://schemas.microsoft.com/office/drawing/2014/main" id="{FFDAF682-90B1-09D2-F4D8-E853303F88ED}"/>
              </a:ext>
            </a:extLst>
          </p:cNvPr>
          <p:cNvPicPr>
            <a:picLocks noChangeAspect="1"/>
          </p:cNvPicPr>
          <p:nvPr/>
        </p:nvPicPr>
        <p:blipFill>
          <a:blip r:embed="rId3"/>
          <a:stretch>
            <a:fillRect/>
          </a:stretch>
        </p:blipFill>
        <p:spPr>
          <a:xfrm>
            <a:off x="246834" y="512702"/>
            <a:ext cx="5772956" cy="1438476"/>
          </a:xfrm>
          <a:prstGeom prst="rect">
            <a:avLst/>
          </a:prstGeom>
        </p:spPr>
      </p:pic>
    </p:spTree>
    <p:extLst>
      <p:ext uri="{BB962C8B-B14F-4D97-AF65-F5344CB8AC3E}">
        <p14:creationId xmlns:p14="http://schemas.microsoft.com/office/powerpoint/2010/main" val="238262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Eq03</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Chart, scatter chart&#10;&#10;Description automatically generated">
            <a:extLst>
              <a:ext uri="{FF2B5EF4-FFF2-40B4-BE49-F238E27FC236}">
                <a16:creationId xmlns:a16="http://schemas.microsoft.com/office/drawing/2014/main" id="{577C3C4C-DB3A-DCFD-15B5-3F59CF61C929}"/>
              </a:ext>
            </a:extLst>
          </p:cNvPr>
          <p:cNvPicPr>
            <a:picLocks noChangeAspect="1"/>
          </p:cNvPicPr>
          <p:nvPr/>
        </p:nvPicPr>
        <p:blipFill>
          <a:blip r:embed="rId2"/>
          <a:stretch>
            <a:fillRect/>
          </a:stretch>
        </p:blipFill>
        <p:spPr>
          <a:xfrm>
            <a:off x="4279393" y="635946"/>
            <a:ext cx="4062174" cy="5267325"/>
          </a:xfrm>
          <a:prstGeom prst="rect">
            <a:avLst/>
          </a:prstGeom>
        </p:spPr>
      </p:pic>
      <p:pic>
        <p:nvPicPr>
          <p:cNvPr id="7" name="Picture 6" descr="Chart, scatter chart&#10;&#10;Description automatically generated">
            <a:extLst>
              <a:ext uri="{FF2B5EF4-FFF2-40B4-BE49-F238E27FC236}">
                <a16:creationId xmlns:a16="http://schemas.microsoft.com/office/drawing/2014/main" id="{D75DD245-0EC6-BB1B-50B8-1011C7EE88C2}"/>
              </a:ext>
            </a:extLst>
          </p:cNvPr>
          <p:cNvPicPr>
            <a:picLocks noChangeAspect="1"/>
          </p:cNvPicPr>
          <p:nvPr/>
        </p:nvPicPr>
        <p:blipFill>
          <a:blip r:embed="rId3"/>
          <a:stretch>
            <a:fillRect/>
          </a:stretch>
        </p:blipFill>
        <p:spPr>
          <a:xfrm>
            <a:off x="8374550" y="1073086"/>
            <a:ext cx="3272819" cy="4251456"/>
          </a:xfrm>
          <a:prstGeom prst="rect">
            <a:avLst/>
          </a:prstGeom>
        </p:spPr>
      </p:pic>
    </p:spTree>
    <p:extLst>
      <p:ext uri="{BB962C8B-B14F-4D97-AF65-F5344CB8AC3E}">
        <p14:creationId xmlns:p14="http://schemas.microsoft.com/office/powerpoint/2010/main" val="167023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Why should we care?</a:t>
            </a:r>
          </a:p>
        </p:txBody>
      </p:sp>
      <p:sp>
        <p:nvSpPr>
          <p:cNvPr id="5" name="Content Placeholder 4">
            <a:extLst>
              <a:ext uri="{FF2B5EF4-FFF2-40B4-BE49-F238E27FC236}">
                <a16:creationId xmlns:a16="http://schemas.microsoft.com/office/drawing/2014/main" id="{86D925E6-A4A7-D4DC-024D-3CFA61FBEDE3}"/>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en-US" sz="2800" dirty="0">
                <a:solidFill>
                  <a:schemeClr val="tx1">
                    <a:lumMod val="85000"/>
                    <a:lumOff val="15000"/>
                  </a:schemeClr>
                </a:solidFill>
              </a:rPr>
              <a:t>Estimates in 2018 were 34.2 million people in the U.S. had diabetes, that’s 10.5% of our population</a:t>
            </a:r>
          </a:p>
          <a:p>
            <a:pPr>
              <a:buFont typeface="Arial" panose="020B0604020202020204" pitchFamily="34" charset="0"/>
              <a:buChar char="•"/>
            </a:pPr>
            <a:r>
              <a:rPr lang="en-US" sz="2800" dirty="0">
                <a:solidFill>
                  <a:schemeClr val="tx1">
                    <a:lumMod val="85000"/>
                    <a:lumOff val="15000"/>
                  </a:schemeClr>
                </a:solidFill>
              </a:rPr>
              <a:t>Diabetes is growing in the U.S. current estimates are at 37.3 million, 28.7 million diagnosed and 8.5 million undiagnosed</a:t>
            </a:r>
          </a:p>
          <a:p>
            <a:pPr>
              <a:buFont typeface="Arial" panose="020B0604020202020204" pitchFamily="34" charset="0"/>
              <a:buChar char="•"/>
            </a:pPr>
            <a:r>
              <a:rPr lang="en-US" sz="2800" dirty="0">
                <a:solidFill>
                  <a:schemeClr val="tx1">
                    <a:lumMod val="85000"/>
                    <a:lumOff val="15000"/>
                  </a:schemeClr>
                </a:solidFill>
              </a:rPr>
              <a:t>An estimated 96 million people in the U.S. have prediabetes, that’s 38% of the U.S. population</a:t>
            </a:r>
          </a:p>
          <a:p>
            <a:pPr>
              <a:buFont typeface="Arial" panose="020B0604020202020204" pitchFamily="34" charset="0"/>
              <a:buChar char="•"/>
            </a:pPr>
            <a:r>
              <a:rPr lang="en-US" sz="2800" dirty="0">
                <a:solidFill>
                  <a:schemeClr val="tx1">
                    <a:lumMod val="85000"/>
                    <a:lumOff val="15000"/>
                  </a:schemeClr>
                </a:solidFill>
              </a:rPr>
              <a:t>Diabetes is the 8</a:t>
            </a:r>
            <a:r>
              <a:rPr lang="en-US" sz="2800" baseline="30000" dirty="0">
                <a:solidFill>
                  <a:schemeClr val="tx1">
                    <a:lumMod val="85000"/>
                    <a:lumOff val="15000"/>
                  </a:schemeClr>
                </a:solidFill>
              </a:rPr>
              <a:t>th</a:t>
            </a:r>
            <a:r>
              <a:rPr lang="en-US" sz="2800" dirty="0">
                <a:solidFill>
                  <a:schemeClr val="tx1">
                    <a:lumMod val="85000"/>
                    <a:lumOff val="15000"/>
                  </a:schemeClr>
                </a:solidFill>
              </a:rPr>
              <a:t> leading cause of death in the U.S.</a:t>
            </a:r>
          </a:p>
          <a:p>
            <a:pPr>
              <a:buFont typeface="Arial" panose="020B0604020202020204" pitchFamily="34" charset="0"/>
              <a:buChar char="•"/>
            </a:pPr>
            <a:r>
              <a:rPr lang="en-US" sz="2400" b="1" i="0" dirty="0">
                <a:solidFill>
                  <a:schemeClr val="tx1">
                    <a:lumMod val="85000"/>
                    <a:lumOff val="15000"/>
                  </a:schemeClr>
                </a:solidFill>
                <a:effectLst/>
              </a:rPr>
              <a:t>$1 out of every $4 in US health care costs</a:t>
            </a:r>
            <a:r>
              <a:rPr lang="en-US" sz="2400" b="0" i="0" dirty="0">
                <a:solidFill>
                  <a:schemeClr val="tx1">
                    <a:lumMod val="85000"/>
                    <a:lumOff val="15000"/>
                  </a:schemeClr>
                </a:solidFill>
                <a:effectLst/>
              </a:rPr>
              <a:t> is spent on caring for people with diabetes</a:t>
            </a:r>
            <a:endParaRPr lang="en-US" sz="2800" dirty="0">
              <a:solidFill>
                <a:schemeClr val="tx1">
                  <a:lumMod val="85000"/>
                  <a:lumOff val="15000"/>
                </a:schemeClr>
              </a:solidFill>
            </a:endParaRPr>
          </a:p>
          <a:p>
            <a:pPr marL="0" indent="0">
              <a:buNone/>
            </a:pPr>
            <a:endParaRPr lang="en-US" dirty="0"/>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1418254" y="-98584"/>
            <a:ext cx="10636726" cy="646331"/>
          </a:xfrm>
          <a:prstGeom prst="rect">
            <a:avLst/>
          </a:prstGeom>
          <a:noFill/>
        </p:spPr>
        <p:txBody>
          <a:bodyPr wrap="square" rtlCol="0">
            <a:spAutoFit/>
          </a:bodyPr>
          <a:lstStyle/>
          <a:p>
            <a:r>
              <a:rPr lang="en-US" sz="3600" dirty="0">
                <a:latin typeface="Bookman Old Style" panose="02050604050505020204" pitchFamily="18" charset="0"/>
              </a:rPr>
              <a:t>Aic01-Stepwise AIC Model </a:t>
            </a:r>
          </a:p>
        </p:txBody>
      </p:sp>
      <p:sp>
        <p:nvSpPr>
          <p:cNvPr id="20" name="TextBox 19">
            <a:extLst>
              <a:ext uri="{FF2B5EF4-FFF2-40B4-BE49-F238E27FC236}">
                <a16:creationId xmlns:a16="http://schemas.microsoft.com/office/drawing/2014/main" id="{4434D8B1-BFC0-5869-5C6E-1944829E1480}"/>
              </a:ext>
            </a:extLst>
          </p:cNvPr>
          <p:cNvSpPr txBox="1"/>
          <p:nvPr/>
        </p:nvSpPr>
        <p:spPr>
          <a:xfrm>
            <a:off x="6096000" y="1231940"/>
            <a:ext cx="2273558" cy="5078313"/>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Disable</a:t>
            </a:r>
          </a:p>
          <a:p>
            <a:pPr marL="285750" indent="-285750">
              <a:buFont typeface="Arial" panose="020B0604020202020204" pitchFamily="34" charset="0"/>
              <a:buChar char="•"/>
            </a:pPr>
            <a:r>
              <a:rPr lang="en-US" dirty="0">
                <a:latin typeface="Bookman Old Style" panose="02050604050505020204" pitchFamily="18" charset="0"/>
              </a:rPr>
              <a:t>Computer</a:t>
            </a:r>
          </a:p>
          <a:p>
            <a:pPr marL="285750" indent="-285750">
              <a:buFont typeface="Arial" panose="020B0604020202020204" pitchFamily="34" charset="0"/>
              <a:buChar char="•"/>
            </a:pPr>
            <a:r>
              <a:rPr lang="en-US" dirty="0">
                <a:latin typeface="Bookman Old Style" panose="02050604050505020204" pitchFamily="18" charset="0"/>
              </a:rPr>
              <a:t>Black</a:t>
            </a:r>
          </a:p>
          <a:p>
            <a:pPr marL="285750" indent="-285750">
              <a:buFont typeface="Arial" panose="020B0604020202020204" pitchFamily="34" charset="0"/>
              <a:buChar char="•"/>
            </a:pPr>
            <a:r>
              <a:rPr lang="en-US" dirty="0">
                <a:latin typeface="Bookman Old Style" panose="02050604050505020204" pitchFamily="18" charset="0"/>
              </a:rPr>
              <a:t>American Indian</a:t>
            </a:r>
          </a:p>
          <a:p>
            <a:pPr marL="285750" indent="-285750">
              <a:buFont typeface="Arial" panose="020B0604020202020204" pitchFamily="34" charset="0"/>
              <a:buChar char="•"/>
            </a:pPr>
            <a:r>
              <a:rPr lang="en-US" dirty="0">
                <a:latin typeface="Bookman Old Style" panose="02050604050505020204" pitchFamily="18" charset="0"/>
              </a:rPr>
              <a:t>Florida</a:t>
            </a:r>
          </a:p>
          <a:p>
            <a:pPr marL="285750" indent="-285750">
              <a:buFont typeface="Arial" panose="020B0604020202020204" pitchFamily="34" charset="0"/>
              <a:buChar char="•"/>
            </a:pPr>
            <a:r>
              <a:rPr lang="en-US" dirty="0">
                <a:latin typeface="Bookman Old Style" panose="02050604050505020204" pitchFamily="18" charset="0"/>
              </a:rPr>
              <a:t>South Carolina</a:t>
            </a:r>
          </a:p>
          <a:p>
            <a:pPr marL="285750" indent="-285750">
              <a:buFont typeface="Arial" panose="020B0604020202020204" pitchFamily="34" charset="0"/>
              <a:buChar char="•"/>
            </a:pPr>
            <a:r>
              <a:rPr lang="en-US" dirty="0">
                <a:latin typeface="Bookman Old Style" panose="02050604050505020204" pitchFamily="18" charset="0"/>
              </a:rPr>
              <a:t>Obesity</a:t>
            </a:r>
          </a:p>
          <a:p>
            <a:pPr marL="285750" indent="-285750">
              <a:buFont typeface="Arial" panose="020B0604020202020204" pitchFamily="34" charset="0"/>
              <a:buChar char="•"/>
            </a:pPr>
            <a:r>
              <a:rPr lang="en-US" dirty="0">
                <a:latin typeface="Bookman Old Style" panose="02050604050505020204" pitchFamily="18" charset="0"/>
              </a:rPr>
              <a:t>Physical Inactivity</a:t>
            </a:r>
          </a:p>
          <a:p>
            <a:pPr marL="285750" indent="-285750">
              <a:buFont typeface="Arial" panose="020B0604020202020204" pitchFamily="34" charset="0"/>
              <a:buChar char="•"/>
            </a:pPr>
            <a:r>
              <a:rPr lang="en-US" dirty="0">
                <a:latin typeface="Bookman Old Style" panose="02050604050505020204" pitchFamily="18" charset="0"/>
              </a:rPr>
              <a:t>Single Parent</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Percent Female</a:t>
            </a:r>
          </a:p>
          <a:p>
            <a:pPr marL="285750" indent="-285750">
              <a:buFont typeface="Arial" panose="020B0604020202020204" pitchFamily="34" charset="0"/>
              <a:buChar char="•"/>
            </a:pPr>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274255" y="1231940"/>
            <a:ext cx="2273558" cy="4801314"/>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sz="1200" dirty="0">
                <a:latin typeface="Bookman Old Style" panose="02050604050505020204" pitchFamily="18" charset="0"/>
              </a:rPr>
              <a:t>CHCI</a:t>
            </a:r>
          </a:p>
          <a:p>
            <a:pPr marL="285750" indent="-285750">
              <a:buFont typeface="Arial" panose="020B0604020202020204" pitchFamily="34" charset="0"/>
              <a:buChar char="•"/>
            </a:pPr>
            <a:r>
              <a:rPr lang="en-US" sz="1200" dirty="0">
                <a:solidFill>
                  <a:srgbClr val="FF0000"/>
                </a:solidFill>
                <a:latin typeface="Bookman Old Style" panose="02050604050505020204" pitchFamily="18" charset="0"/>
              </a:rPr>
              <a:t>Age 75-84</a:t>
            </a:r>
          </a:p>
          <a:p>
            <a:pPr marL="285750" indent="-285750">
              <a:buFont typeface="Arial" panose="020B0604020202020204" pitchFamily="34" charset="0"/>
              <a:buChar char="•"/>
            </a:pPr>
            <a:r>
              <a:rPr lang="en-US" sz="1200" dirty="0">
                <a:latin typeface="Bookman Old Style" panose="02050604050505020204" pitchFamily="18" charset="0"/>
              </a:rPr>
              <a:t>Alaska</a:t>
            </a:r>
          </a:p>
          <a:p>
            <a:pPr marL="285750" indent="-285750">
              <a:buFont typeface="Arial" panose="020B0604020202020204" pitchFamily="34" charset="0"/>
              <a:buChar char="•"/>
            </a:pPr>
            <a:r>
              <a:rPr lang="en-US" sz="1200" dirty="0">
                <a:latin typeface="Bookman Old Style" panose="02050604050505020204" pitchFamily="18" charset="0"/>
              </a:rPr>
              <a:t>Arkansas</a:t>
            </a:r>
          </a:p>
          <a:p>
            <a:pPr marL="285750" indent="-285750">
              <a:buFont typeface="Arial" panose="020B0604020202020204" pitchFamily="34" charset="0"/>
              <a:buChar char="•"/>
            </a:pPr>
            <a:r>
              <a:rPr lang="en-US" sz="1200" dirty="0">
                <a:latin typeface="Bookman Old Style" panose="02050604050505020204" pitchFamily="18" charset="0"/>
              </a:rPr>
              <a:t>Colorado</a:t>
            </a:r>
          </a:p>
          <a:p>
            <a:pPr marL="285750" indent="-285750">
              <a:buFont typeface="Arial" panose="020B0604020202020204" pitchFamily="34" charset="0"/>
              <a:buChar char="•"/>
            </a:pPr>
            <a:r>
              <a:rPr lang="en-US" sz="1200" dirty="0">
                <a:latin typeface="Bookman Old Style" panose="02050604050505020204" pitchFamily="18" charset="0"/>
              </a:rPr>
              <a:t>Georgia</a:t>
            </a:r>
          </a:p>
          <a:p>
            <a:pPr marL="285750" indent="-285750">
              <a:buFont typeface="Arial" panose="020B0604020202020204" pitchFamily="34" charset="0"/>
              <a:buChar char="•"/>
            </a:pPr>
            <a:r>
              <a:rPr lang="en-US" sz="1200" dirty="0">
                <a:latin typeface="Bookman Old Style" panose="02050604050505020204" pitchFamily="18" charset="0"/>
              </a:rPr>
              <a:t>Idaho </a:t>
            </a:r>
          </a:p>
          <a:p>
            <a:pPr marL="285750" indent="-285750">
              <a:buFont typeface="Arial" panose="020B0604020202020204" pitchFamily="34" charset="0"/>
              <a:buChar char="•"/>
            </a:pPr>
            <a:r>
              <a:rPr lang="en-US" sz="1200" dirty="0">
                <a:latin typeface="Bookman Old Style" panose="02050604050505020204" pitchFamily="18" charset="0"/>
              </a:rPr>
              <a:t>Illinois</a:t>
            </a:r>
          </a:p>
          <a:p>
            <a:pPr marL="285750" indent="-285750">
              <a:buFont typeface="Arial" panose="020B0604020202020204" pitchFamily="34" charset="0"/>
              <a:buChar char="•"/>
            </a:pPr>
            <a:r>
              <a:rPr lang="en-US" sz="1200" dirty="0">
                <a:latin typeface="Bookman Old Style" panose="02050604050505020204" pitchFamily="18" charset="0"/>
              </a:rPr>
              <a:t>Iowa</a:t>
            </a:r>
          </a:p>
          <a:p>
            <a:pPr marL="285750" indent="-285750">
              <a:buFont typeface="Arial" panose="020B0604020202020204" pitchFamily="34" charset="0"/>
              <a:buChar char="•"/>
            </a:pPr>
            <a:r>
              <a:rPr lang="en-US" sz="1200" dirty="0">
                <a:latin typeface="Bookman Old Style" panose="02050604050505020204" pitchFamily="18" charset="0"/>
              </a:rPr>
              <a:t>Kansas</a:t>
            </a:r>
          </a:p>
          <a:p>
            <a:pPr marL="285750" indent="-285750">
              <a:buFont typeface="Arial" panose="020B0604020202020204" pitchFamily="34" charset="0"/>
              <a:buChar char="•"/>
            </a:pPr>
            <a:r>
              <a:rPr lang="en-US" sz="1200" dirty="0">
                <a:latin typeface="Bookman Old Style" panose="02050604050505020204" pitchFamily="18" charset="0"/>
              </a:rPr>
              <a:t>Kentucky</a:t>
            </a:r>
          </a:p>
          <a:p>
            <a:pPr marL="285750" indent="-285750">
              <a:buFont typeface="Arial" panose="020B0604020202020204" pitchFamily="34" charset="0"/>
              <a:buChar char="•"/>
            </a:pPr>
            <a:r>
              <a:rPr lang="en-US" sz="1200" dirty="0">
                <a:latin typeface="Bookman Old Style" panose="02050604050505020204" pitchFamily="18" charset="0"/>
              </a:rPr>
              <a:t>Louisiana</a:t>
            </a:r>
          </a:p>
          <a:p>
            <a:pPr marL="285750" indent="-285750">
              <a:buFont typeface="Arial" panose="020B0604020202020204" pitchFamily="34" charset="0"/>
              <a:buChar char="•"/>
            </a:pPr>
            <a:r>
              <a:rPr lang="en-US" sz="1200" dirty="0">
                <a:latin typeface="Bookman Old Style" panose="02050604050505020204" pitchFamily="18" charset="0"/>
              </a:rPr>
              <a:t>Mississippi</a:t>
            </a:r>
          </a:p>
          <a:p>
            <a:pPr marL="285750" indent="-285750">
              <a:buFont typeface="Arial" panose="020B0604020202020204" pitchFamily="34" charset="0"/>
              <a:buChar char="•"/>
            </a:pPr>
            <a:r>
              <a:rPr lang="en-US" sz="1200" dirty="0">
                <a:latin typeface="Bookman Old Style" panose="02050604050505020204" pitchFamily="18" charset="0"/>
              </a:rPr>
              <a:t>North Carolina</a:t>
            </a:r>
          </a:p>
          <a:p>
            <a:pPr marL="285750" indent="-285750">
              <a:buFont typeface="Arial" panose="020B0604020202020204" pitchFamily="34" charset="0"/>
              <a:buChar char="•"/>
            </a:pPr>
            <a:r>
              <a:rPr lang="en-US" sz="1200" dirty="0">
                <a:latin typeface="Bookman Old Style" panose="02050604050505020204" pitchFamily="18" charset="0"/>
              </a:rPr>
              <a:t>Oklahoma</a:t>
            </a:r>
          </a:p>
          <a:p>
            <a:pPr marL="285750" indent="-285750">
              <a:buFont typeface="Arial" panose="020B0604020202020204" pitchFamily="34" charset="0"/>
              <a:buChar char="•"/>
            </a:pPr>
            <a:r>
              <a:rPr lang="en-US" sz="1200" dirty="0">
                <a:latin typeface="Bookman Old Style" panose="02050604050505020204" pitchFamily="18" charset="0"/>
              </a:rPr>
              <a:t>South Dakota</a:t>
            </a:r>
          </a:p>
          <a:p>
            <a:pPr marL="285750" indent="-285750">
              <a:buFont typeface="Arial" panose="020B0604020202020204" pitchFamily="34" charset="0"/>
              <a:buChar char="•"/>
            </a:pPr>
            <a:r>
              <a:rPr lang="en-US" sz="1200" dirty="0">
                <a:latin typeface="Bookman Old Style" panose="02050604050505020204" pitchFamily="18" charset="0"/>
              </a:rPr>
              <a:t>Tennessee</a:t>
            </a:r>
          </a:p>
          <a:p>
            <a:pPr marL="285750" indent="-285750">
              <a:buFont typeface="Arial" panose="020B0604020202020204" pitchFamily="34" charset="0"/>
              <a:buChar char="•"/>
            </a:pPr>
            <a:r>
              <a:rPr lang="en-US" sz="1200" dirty="0">
                <a:latin typeface="Bookman Old Style" panose="02050604050505020204" pitchFamily="18" charset="0"/>
              </a:rPr>
              <a:t>Texas</a:t>
            </a:r>
          </a:p>
          <a:p>
            <a:pPr marL="285750" indent="-285750">
              <a:buFont typeface="Arial" panose="020B0604020202020204" pitchFamily="34" charset="0"/>
              <a:buChar char="•"/>
            </a:pPr>
            <a:r>
              <a:rPr lang="en-US" sz="1200" dirty="0">
                <a:latin typeface="Bookman Old Style" panose="02050604050505020204" pitchFamily="18" charset="0"/>
              </a:rPr>
              <a:t>Utah</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Uninsured</a:t>
            </a:r>
          </a:p>
          <a:p>
            <a:pPr marL="285750" indent="-285750">
              <a:buFont typeface="Arial" panose="020B0604020202020204" pitchFamily="34" charset="0"/>
              <a:buChar char="•"/>
            </a:pPr>
            <a:r>
              <a:rPr lang="en-US" sz="1200" dirty="0">
                <a:solidFill>
                  <a:schemeClr val="accent4">
                    <a:lumMod val="75000"/>
                  </a:schemeClr>
                </a:solidFill>
                <a:latin typeface="Bookman Old Style" panose="02050604050505020204" pitchFamily="18" charset="0"/>
              </a:rPr>
              <a:t>Excessive Drinking </a:t>
            </a:r>
          </a:p>
        </p:txBody>
      </p:sp>
      <p:pic>
        <p:nvPicPr>
          <p:cNvPr id="4" name="Picture 3" descr="Graphical user interface, text&#10;&#10;Description automatically generated">
            <a:extLst>
              <a:ext uri="{FF2B5EF4-FFF2-40B4-BE49-F238E27FC236}">
                <a16:creationId xmlns:a16="http://schemas.microsoft.com/office/drawing/2014/main" id="{14F6AFFB-A882-54F6-2D7A-9BEF71F3F374}"/>
              </a:ext>
            </a:extLst>
          </p:cNvPr>
          <p:cNvPicPr>
            <a:picLocks noChangeAspect="1"/>
          </p:cNvPicPr>
          <p:nvPr/>
        </p:nvPicPr>
        <p:blipFill>
          <a:blip r:embed="rId2"/>
          <a:stretch>
            <a:fillRect/>
          </a:stretch>
        </p:blipFill>
        <p:spPr>
          <a:xfrm>
            <a:off x="0" y="463771"/>
            <a:ext cx="6023295" cy="2067213"/>
          </a:xfrm>
          <a:prstGeom prst="rect">
            <a:avLst/>
          </a:prstGeom>
        </p:spPr>
      </p:pic>
      <p:pic>
        <p:nvPicPr>
          <p:cNvPr id="3" name="Picture 2" descr="Table&#10;&#10;Description automatically generated">
            <a:extLst>
              <a:ext uri="{FF2B5EF4-FFF2-40B4-BE49-F238E27FC236}">
                <a16:creationId xmlns:a16="http://schemas.microsoft.com/office/drawing/2014/main" id="{8B8E6CC9-A22D-C4D8-6C3C-968668BA3822}"/>
              </a:ext>
            </a:extLst>
          </p:cNvPr>
          <p:cNvPicPr>
            <a:picLocks noChangeAspect="1"/>
          </p:cNvPicPr>
          <p:nvPr/>
        </p:nvPicPr>
        <p:blipFill>
          <a:blip r:embed="rId3"/>
          <a:stretch>
            <a:fillRect/>
          </a:stretch>
        </p:blipFill>
        <p:spPr>
          <a:xfrm>
            <a:off x="74637" y="2554200"/>
            <a:ext cx="4932235" cy="3840029"/>
          </a:xfrm>
          <a:prstGeom prst="rect">
            <a:avLst/>
          </a:prstGeom>
        </p:spPr>
      </p:pic>
    </p:spTree>
    <p:extLst>
      <p:ext uri="{BB962C8B-B14F-4D97-AF65-F5344CB8AC3E}">
        <p14:creationId xmlns:p14="http://schemas.microsoft.com/office/powerpoint/2010/main" val="261069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AIC01</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hart, scatter chart&#10;&#10;Description automatically generated">
            <a:extLst>
              <a:ext uri="{FF2B5EF4-FFF2-40B4-BE49-F238E27FC236}">
                <a16:creationId xmlns:a16="http://schemas.microsoft.com/office/drawing/2014/main" id="{97BF1FDE-1207-E0D0-C631-0B636AB6043C}"/>
              </a:ext>
            </a:extLst>
          </p:cNvPr>
          <p:cNvPicPr>
            <a:picLocks noChangeAspect="1"/>
          </p:cNvPicPr>
          <p:nvPr/>
        </p:nvPicPr>
        <p:blipFill>
          <a:blip r:embed="rId2"/>
          <a:stretch>
            <a:fillRect/>
          </a:stretch>
        </p:blipFill>
        <p:spPr>
          <a:xfrm>
            <a:off x="4279393" y="795337"/>
            <a:ext cx="4514850" cy="5267325"/>
          </a:xfrm>
          <a:prstGeom prst="rect">
            <a:avLst/>
          </a:prstGeom>
        </p:spPr>
      </p:pic>
      <p:pic>
        <p:nvPicPr>
          <p:cNvPr id="8" name="Picture 7" descr="Chart, scatter chart&#10;&#10;Description automatically generated">
            <a:extLst>
              <a:ext uri="{FF2B5EF4-FFF2-40B4-BE49-F238E27FC236}">
                <a16:creationId xmlns:a16="http://schemas.microsoft.com/office/drawing/2014/main" id="{4223407A-289F-2D55-CA92-CC77987BE19B}"/>
              </a:ext>
            </a:extLst>
          </p:cNvPr>
          <p:cNvPicPr>
            <a:picLocks noChangeAspect="1"/>
          </p:cNvPicPr>
          <p:nvPr/>
        </p:nvPicPr>
        <p:blipFill>
          <a:blip r:embed="rId3"/>
          <a:stretch>
            <a:fillRect/>
          </a:stretch>
        </p:blipFill>
        <p:spPr>
          <a:xfrm>
            <a:off x="8555512" y="1634574"/>
            <a:ext cx="3413214" cy="3870487"/>
          </a:xfrm>
          <a:prstGeom prst="rect">
            <a:avLst/>
          </a:prstGeom>
        </p:spPr>
      </p:pic>
    </p:spTree>
    <p:extLst>
      <p:ext uri="{BB962C8B-B14F-4D97-AF65-F5344CB8AC3E}">
        <p14:creationId xmlns:p14="http://schemas.microsoft.com/office/powerpoint/2010/main" val="726838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4818-8AE6-11A4-6207-12DCDC18D608}"/>
              </a:ext>
            </a:extLst>
          </p:cNvPr>
          <p:cNvSpPr>
            <a:spLocks noGrp="1"/>
          </p:cNvSpPr>
          <p:nvPr>
            <p:ph type="title"/>
          </p:nvPr>
        </p:nvSpPr>
        <p:spPr>
          <a:xfrm>
            <a:off x="1066800" y="-569074"/>
            <a:ext cx="10058400" cy="1450757"/>
          </a:xfrm>
        </p:spPr>
        <p:txBody>
          <a:bodyPr/>
          <a:lstStyle/>
          <a:p>
            <a:r>
              <a:rPr lang="en-US" dirty="0"/>
              <a:t>Machine Learning Models</a:t>
            </a:r>
          </a:p>
        </p:txBody>
      </p:sp>
      <p:sp>
        <p:nvSpPr>
          <p:cNvPr id="4" name="TextBox 3">
            <a:extLst>
              <a:ext uri="{FF2B5EF4-FFF2-40B4-BE49-F238E27FC236}">
                <a16:creationId xmlns:a16="http://schemas.microsoft.com/office/drawing/2014/main" id="{F8622C4B-AF57-28CF-BEDA-80C8855FE1BE}"/>
              </a:ext>
            </a:extLst>
          </p:cNvPr>
          <p:cNvSpPr txBox="1"/>
          <p:nvPr/>
        </p:nvSpPr>
        <p:spPr>
          <a:xfrm>
            <a:off x="1258347" y="1209138"/>
            <a:ext cx="7474590" cy="400110"/>
          </a:xfrm>
          <a:prstGeom prst="rect">
            <a:avLst/>
          </a:prstGeom>
          <a:noFill/>
        </p:spPr>
        <p:txBody>
          <a:bodyPr wrap="square" rtlCol="0">
            <a:spAutoFit/>
          </a:bodyPr>
          <a:lstStyle/>
          <a:p>
            <a:r>
              <a:rPr lang="en-US" sz="2000" dirty="0">
                <a:latin typeface="Bookman Old Style" panose="02050604050505020204" pitchFamily="18" charset="0"/>
              </a:rPr>
              <a:t>For Dependent Variable As Diabetes Mortality Rate</a:t>
            </a:r>
          </a:p>
        </p:txBody>
      </p:sp>
      <p:sp>
        <p:nvSpPr>
          <p:cNvPr id="5" name="TextBox 4">
            <a:extLst>
              <a:ext uri="{FF2B5EF4-FFF2-40B4-BE49-F238E27FC236}">
                <a16:creationId xmlns:a16="http://schemas.microsoft.com/office/drawing/2014/main" id="{10A138B2-E015-50F1-5140-DDD5AAC61B1F}"/>
              </a:ext>
            </a:extLst>
          </p:cNvPr>
          <p:cNvSpPr txBox="1"/>
          <p:nvPr/>
        </p:nvSpPr>
        <p:spPr>
          <a:xfrm>
            <a:off x="1258347" y="2175558"/>
            <a:ext cx="7357145" cy="400110"/>
          </a:xfrm>
          <a:prstGeom prst="rect">
            <a:avLst/>
          </a:prstGeom>
          <a:noFill/>
        </p:spPr>
        <p:txBody>
          <a:bodyPr wrap="square" rtlCol="0">
            <a:spAutoFit/>
          </a:bodyPr>
          <a:lstStyle/>
          <a:p>
            <a:r>
              <a:rPr lang="en-US" sz="2000" dirty="0">
                <a:latin typeface="Bookman Old Style" panose="02050604050505020204" pitchFamily="18" charset="0"/>
              </a:rPr>
              <a:t>25 Numeric Independent Variables, 1 Factor Variable</a:t>
            </a:r>
          </a:p>
        </p:txBody>
      </p:sp>
      <p:sp>
        <p:nvSpPr>
          <p:cNvPr id="6" name="TextBox 5">
            <a:extLst>
              <a:ext uri="{FF2B5EF4-FFF2-40B4-BE49-F238E27FC236}">
                <a16:creationId xmlns:a16="http://schemas.microsoft.com/office/drawing/2014/main" id="{104B8657-2F16-26E9-C0E6-3FEE70EA9E18}"/>
              </a:ext>
            </a:extLst>
          </p:cNvPr>
          <p:cNvSpPr txBox="1"/>
          <p:nvPr/>
        </p:nvSpPr>
        <p:spPr>
          <a:xfrm>
            <a:off x="1258347" y="2899947"/>
            <a:ext cx="6342077" cy="400110"/>
          </a:xfrm>
          <a:prstGeom prst="rect">
            <a:avLst/>
          </a:prstGeom>
          <a:noFill/>
        </p:spPr>
        <p:txBody>
          <a:bodyPr wrap="square" rtlCol="0">
            <a:spAutoFit/>
          </a:bodyPr>
          <a:lstStyle/>
          <a:p>
            <a:r>
              <a:rPr lang="en-US" sz="2000" dirty="0">
                <a:latin typeface="Bookman Old Style" panose="02050604050505020204" pitchFamily="18" charset="0"/>
              </a:rPr>
              <a:t>1433 Observations          Train/Test Split=75/25</a:t>
            </a:r>
            <a:endParaRPr lang="en-US" sz="2000" dirty="0"/>
          </a:p>
        </p:txBody>
      </p:sp>
      <p:sp>
        <p:nvSpPr>
          <p:cNvPr id="8" name="TextBox 7">
            <a:extLst>
              <a:ext uri="{FF2B5EF4-FFF2-40B4-BE49-F238E27FC236}">
                <a16:creationId xmlns:a16="http://schemas.microsoft.com/office/drawing/2014/main" id="{261C0C85-41E7-3321-4419-4AAF94DFF55C}"/>
              </a:ext>
            </a:extLst>
          </p:cNvPr>
          <p:cNvSpPr txBox="1"/>
          <p:nvPr/>
        </p:nvSpPr>
        <p:spPr>
          <a:xfrm>
            <a:off x="1258348" y="3591208"/>
            <a:ext cx="8875553" cy="400110"/>
          </a:xfrm>
          <a:prstGeom prst="rect">
            <a:avLst/>
          </a:prstGeom>
          <a:noFill/>
        </p:spPr>
        <p:txBody>
          <a:bodyPr wrap="square" rtlCol="0">
            <a:spAutoFit/>
          </a:bodyPr>
          <a:lstStyle/>
          <a:p>
            <a:r>
              <a:rPr lang="en-US" sz="2000" dirty="0">
                <a:latin typeface="Bookman Old Style" panose="02050604050505020204" pitchFamily="18" charset="0"/>
              </a:rPr>
              <a:t>Models will be evaluated on test RMSE(Root Mean Square Error) </a:t>
            </a:r>
            <a:endParaRPr lang="en-US" sz="2000" dirty="0"/>
          </a:p>
        </p:txBody>
      </p:sp>
      <p:sp>
        <p:nvSpPr>
          <p:cNvPr id="9" name="TextBox 8">
            <a:extLst>
              <a:ext uri="{FF2B5EF4-FFF2-40B4-BE49-F238E27FC236}">
                <a16:creationId xmlns:a16="http://schemas.microsoft.com/office/drawing/2014/main" id="{2B9B2E69-59A8-DD77-1430-EA97CF12CA78}"/>
              </a:ext>
            </a:extLst>
          </p:cNvPr>
          <p:cNvSpPr txBox="1"/>
          <p:nvPr/>
        </p:nvSpPr>
        <p:spPr>
          <a:xfrm>
            <a:off x="1258348" y="4214456"/>
            <a:ext cx="7474591" cy="707886"/>
          </a:xfrm>
          <a:prstGeom prst="rect">
            <a:avLst/>
          </a:prstGeom>
          <a:noFill/>
        </p:spPr>
        <p:txBody>
          <a:bodyPr wrap="square" rtlCol="0">
            <a:spAutoFit/>
          </a:bodyPr>
          <a:lstStyle/>
          <a:p>
            <a:r>
              <a:rPr lang="en-US" sz="2000" dirty="0">
                <a:latin typeface="Bookman Old Style" panose="02050604050505020204" pitchFamily="18" charset="0"/>
              </a:rPr>
              <a:t>Linear Regression with three different models</a:t>
            </a:r>
          </a:p>
          <a:p>
            <a:endParaRPr lang="en-US" sz="2000" dirty="0"/>
          </a:p>
        </p:txBody>
      </p:sp>
      <p:sp>
        <p:nvSpPr>
          <p:cNvPr id="10" name="TextBox 9">
            <a:extLst>
              <a:ext uri="{FF2B5EF4-FFF2-40B4-BE49-F238E27FC236}">
                <a16:creationId xmlns:a16="http://schemas.microsoft.com/office/drawing/2014/main" id="{D356ECFD-172D-4289-0508-5B0489088D90}"/>
              </a:ext>
            </a:extLst>
          </p:cNvPr>
          <p:cNvSpPr txBox="1"/>
          <p:nvPr/>
        </p:nvSpPr>
        <p:spPr>
          <a:xfrm>
            <a:off x="1258348" y="4968509"/>
            <a:ext cx="6342077" cy="400110"/>
          </a:xfrm>
          <a:prstGeom prst="rect">
            <a:avLst/>
          </a:prstGeom>
          <a:noFill/>
        </p:spPr>
        <p:txBody>
          <a:bodyPr wrap="square" rtlCol="0">
            <a:spAutoFit/>
          </a:bodyPr>
          <a:lstStyle/>
          <a:p>
            <a:r>
              <a:rPr lang="en-US" sz="2000" dirty="0">
                <a:latin typeface="Bookman Old Style" panose="02050604050505020204" pitchFamily="18" charset="0"/>
              </a:rPr>
              <a:t>Stepwise AIC using direction backwards</a:t>
            </a:r>
            <a:endParaRPr lang="en-US" sz="2000" dirty="0"/>
          </a:p>
        </p:txBody>
      </p:sp>
    </p:spTree>
    <p:extLst>
      <p:ext uri="{BB962C8B-B14F-4D97-AF65-F5344CB8AC3E}">
        <p14:creationId xmlns:p14="http://schemas.microsoft.com/office/powerpoint/2010/main" val="2967902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1409865" y="75501"/>
            <a:ext cx="6046237" cy="646331"/>
          </a:xfrm>
          <a:prstGeom prst="rect">
            <a:avLst/>
          </a:prstGeom>
          <a:noFill/>
        </p:spPr>
        <p:txBody>
          <a:bodyPr wrap="square" rtlCol="0">
            <a:spAutoFit/>
          </a:bodyPr>
          <a:lstStyle/>
          <a:p>
            <a:r>
              <a:rPr lang="en-US" sz="3600" dirty="0">
                <a:latin typeface="Bookman Old Style" panose="02050604050505020204" pitchFamily="18" charset="0"/>
              </a:rPr>
              <a:t>Eq04-All variables</a:t>
            </a:r>
          </a:p>
        </p:txBody>
      </p:sp>
      <p:sp>
        <p:nvSpPr>
          <p:cNvPr id="20" name="TextBox 19">
            <a:extLst>
              <a:ext uri="{FF2B5EF4-FFF2-40B4-BE49-F238E27FC236}">
                <a16:creationId xmlns:a16="http://schemas.microsoft.com/office/drawing/2014/main" id="{4434D8B1-BFC0-5869-5C6E-1944829E1480}"/>
              </a:ext>
            </a:extLst>
          </p:cNvPr>
          <p:cNvSpPr txBox="1"/>
          <p:nvPr/>
        </p:nvSpPr>
        <p:spPr>
          <a:xfrm>
            <a:off x="6096000" y="1231940"/>
            <a:ext cx="2273558" cy="5078313"/>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Poverty</a:t>
            </a:r>
          </a:p>
          <a:p>
            <a:pPr marL="285750" indent="-285750">
              <a:buFont typeface="Arial" panose="020B0604020202020204" pitchFamily="34" charset="0"/>
              <a:buChar char="•"/>
            </a:pPr>
            <a:r>
              <a:rPr lang="en-US" dirty="0">
                <a:latin typeface="Bookman Old Style" panose="02050604050505020204" pitchFamily="18" charset="0"/>
              </a:rPr>
              <a:t>Age 85+</a:t>
            </a:r>
          </a:p>
          <a:p>
            <a:pPr marL="285750" indent="-285750">
              <a:buFont typeface="Arial" panose="020B0604020202020204" pitchFamily="34" charset="0"/>
              <a:buChar char="•"/>
            </a:pPr>
            <a:r>
              <a:rPr lang="en-US" dirty="0">
                <a:latin typeface="Bookman Old Style" panose="02050604050505020204" pitchFamily="18" charset="0"/>
              </a:rPr>
              <a:t>Black</a:t>
            </a:r>
          </a:p>
          <a:p>
            <a:pPr marL="285750" indent="-285750">
              <a:buFont typeface="Arial" panose="020B0604020202020204" pitchFamily="34" charset="0"/>
              <a:buChar char="•"/>
            </a:pPr>
            <a:r>
              <a:rPr lang="en-US" dirty="0">
                <a:latin typeface="Bookman Old Style" panose="02050604050505020204" pitchFamily="18" charset="0"/>
              </a:rPr>
              <a:t>Arkansas</a:t>
            </a:r>
          </a:p>
          <a:p>
            <a:pPr marL="285750" indent="-285750">
              <a:buFont typeface="Arial" panose="020B0604020202020204" pitchFamily="34" charset="0"/>
              <a:buChar char="•"/>
            </a:pPr>
            <a:r>
              <a:rPr lang="en-US" dirty="0">
                <a:latin typeface="Bookman Old Style" panose="02050604050505020204" pitchFamily="18" charset="0"/>
              </a:rPr>
              <a:t>Indiana</a:t>
            </a:r>
          </a:p>
          <a:p>
            <a:pPr marL="285750" indent="-285750">
              <a:buFont typeface="Arial" panose="020B0604020202020204" pitchFamily="34" charset="0"/>
              <a:buChar char="•"/>
            </a:pPr>
            <a:r>
              <a:rPr lang="en-US" dirty="0">
                <a:latin typeface="Bookman Old Style" panose="02050604050505020204" pitchFamily="18" charset="0"/>
              </a:rPr>
              <a:t>Iowa</a:t>
            </a:r>
          </a:p>
          <a:p>
            <a:pPr marL="285750" indent="-285750">
              <a:buFont typeface="Arial" panose="020B0604020202020204" pitchFamily="34" charset="0"/>
              <a:buChar char="•"/>
            </a:pPr>
            <a:r>
              <a:rPr lang="en-US" dirty="0">
                <a:latin typeface="Bookman Old Style" panose="02050604050505020204" pitchFamily="18" charset="0"/>
              </a:rPr>
              <a:t>Kansas</a:t>
            </a:r>
          </a:p>
          <a:p>
            <a:pPr marL="285750" indent="-285750">
              <a:buFont typeface="Arial" panose="020B0604020202020204" pitchFamily="34" charset="0"/>
              <a:buChar char="•"/>
            </a:pPr>
            <a:r>
              <a:rPr lang="en-US" dirty="0">
                <a:latin typeface="Bookman Old Style" panose="02050604050505020204" pitchFamily="18" charset="0"/>
              </a:rPr>
              <a:t>Mississippi </a:t>
            </a:r>
          </a:p>
          <a:p>
            <a:pPr marL="285750" indent="-285750">
              <a:buFont typeface="Arial" panose="020B0604020202020204" pitchFamily="34" charset="0"/>
              <a:buChar char="•"/>
            </a:pPr>
            <a:r>
              <a:rPr lang="en-US" dirty="0">
                <a:latin typeface="Bookman Old Style" panose="02050604050505020204" pitchFamily="18" charset="0"/>
              </a:rPr>
              <a:t>Missouri</a:t>
            </a:r>
          </a:p>
          <a:p>
            <a:pPr marL="285750" indent="-285750">
              <a:buFont typeface="Arial" panose="020B0604020202020204" pitchFamily="34" charset="0"/>
              <a:buChar char="•"/>
            </a:pPr>
            <a:r>
              <a:rPr lang="en-US" dirty="0">
                <a:latin typeface="Bookman Old Style" panose="02050604050505020204" pitchFamily="18" charset="0"/>
              </a:rPr>
              <a:t>Nebraska</a:t>
            </a:r>
          </a:p>
          <a:p>
            <a:pPr marL="285750" indent="-285750">
              <a:buFont typeface="Arial" panose="020B0604020202020204" pitchFamily="34" charset="0"/>
              <a:buChar char="•"/>
            </a:pPr>
            <a:r>
              <a:rPr lang="en-US" dirty="0">
                <a:latin typeface="Bookman Old Style" panose="02050604050505020204" pitchFamily="18" charset="0"/>
              </a:rPr>
              <a:t>South Dakota</a:t>
            </a:r>
          </a:p>
          <a:p>
            <a:pPr marL="285750" indent="-285750">
              <a:buFont typeface="Arial" panose="020B0604020202020204" pitchFamily="34" charset="0"/>
              <a:buChar char="•"/>
            </a:pPr>
            <a:r>
              <a:rPr lang="en-US" dirty="0">
                <a:latin typeface="Bookman Old Style" panose="02050604050505020204" pitchFamily="18" charset="0"/>
              </a:rPr>
              <a:t>Virginia</a:t>
            </a:r>
          </a:p>
          <a:p>
            <a:pPr marL="285750" indent="-285750">
              <a:buFont typeface="Arial" panose="020B0604020202020204" pitchFamily="34" charset="0"/>
              <a:buChar char="•"/>
            </a:pPr>
            <a:r>
              <a:rPr lang="en-US" dirty="0">
                <a:latin typeface="Bookman Old Style" panose="02050604050505020204" pitchFamily="18" charset="0"/>
              </a:rPr>
              <a:t>Oklahoma</a:t>
            </a: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014196" y="1231940"/>
            <a:ext cx="2273558" cy="3508653"/>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171450" indent="-171450">
              <a:buFont typeface="Arial" panose="020B0604020202020204" pitchFamily="34" charset="0"/>
              <a:buChar char="•"/>
            </a:pPr>
            <a:r>
              <a:rPr lang="en-US" sz="2800" dirty="0">
                <a:latin typeface="Bookman Old Style" panose="02050604050505020204" pitchFamily="18" charset="0"/>
              </a:rPr>
              <a:t>Computer</a:t>
            </a:r>
          </a:p>
          <a:p>
            <a:pPr marL="171450" indent="-171450">
              <a:buFont typeface="Arial" panose="020B0604020202020204" pitchFamily="34" charset="0"/>
              <a:buChar char="•"/>
            </a:pPr>
            <a:r>
              <a:rPr lang="en-US" sz="2800" dirty="0">
                <a:solidFill>
                  <a:schemeClr val="accent4">
                    <a:lumMod val="75000"/>
                  </a:schemeClr>
                </a:solidFill>
                <a:latin typeface="Bookman Old Style" panose="02050604050505020204" pitchFamily="18" charset="0"/>
              </a:rPr>
              <a:t>Single Parent</a:t>
            </a:r>
          </a:p>
          <a:p>
            <a:pPr marL="171450" indent="-171450">
              <a:buFont typeface="Arial" panose="020B0604020202020204" pitchFamily="34" charset="0"/>
              <a:buChar char="•"/>
            </a:pPr>
            <a:r>
              <a:rPr lang="en-US" sz="2800" dirty="0">
                <a:solidFill>
                  <a:schemeClr val="accent4">
                    <a:lumMod val="75000"/>
                  </a:schemeClr>
                </a:solidFill>
                <a:latin typeface="Bookman Old Style" panose="02050604050505020204" pitchFamily="18" charset="0"/>
              </a:rPr>
              <a:t>Uninsured</a:t>
            </a:r>
          </a:p>
          <a:p>
            <a:pPr marL="171450" indent="-171450">
              <a:buFont typeface="Arial" panose="020B0604020202020204" pitchFamily="34" charset="0"/>
              <a:buChar char="•"/>
            </a:pPr>
            <a:r>
              <a:rPr lang="en-US" sz="2800" dirty="0">
                <a:latin typeface="Bookman Old Style" panose="02050604050505020204" pitchFamily="18" charset="0"/>
              </a:rPr>
              <a:t>Percent Female</a:t>
            </a:r>
          </a:p>
        </p:txBody>
      </p:sp>
      <p:pic>
        <p:nvPicPr>
          <p:cNvPr id="4" name="Picture 3" descr="Table&#10;&#10;Description automatically generated">
            <a:extLst>
              <a:ext uri="{FF2B5EF4-FFF2-40B4-BE49-F238E27FC236}">
                <a16:creationId xmlns:a16="http://schemas.microsoft.com/office/drawing/2014/main" id="{9381B4DC-7FCA-BE7D-2612-BA49C9370AAF}"/>
              </a:ext>
            </a:extLst>
          </p:cNvPr>
          <p:cNvPicPr>
            <a:picLocks noChangeAspect="1"/>
          </p:cNvPicPr>
          <p:nvPr/>
        </p:nvPicPr>
        <p:blipFill>
          <a:blip r:embed="rId2"/>
          <a:stretch>
            <a:fillRect/>
          </a:stretch>
        </p:blipFill>
        <p:spPr>
          <a:xfrm>
            <a:off x="575634" y="1912690"/>
            <a:ext cx="5386552" cy="4481574"/>
          </a:xfrm>
          <a:prstGeom prst="rect">
            <a:avLst/>
          </a:prstGeom>
        </p:spPr>
      </p:pic>
      <p:pic>
        <p:nvPicPr>
          <p:cNvPr id="7" name="Picture 6" descr="Text&#10;&#10;Description automatically generated">
            <a:extLst>
              <a:ext uri="{FF2B5EF4-FFF2-40B4-BE49-F238E27FC236}">
                <a16:creationId xmlns:a16="http://schemas.microsoft.com/office/drawing/2014/main" id="{0A2546BA-C543-2B8B-187A-84677362FE49}"/>
              </a:ext>
            </a:extLst>
          </p:cNvPr>
          <p:cNvPicPr>
            <a:picLocks noChangeAspect="1"/>
          </p:cNvPicPr>
          <p:nvPr/>
        </p:nvPicPr>
        <p:blipFill>
          <a:blip r:embed="rId3"/>
          <a:stretch>
            <a:fillRect/>
          </a:stretch>
        </p:blipFill>
        <p:spPr>
          <a:xfrm>
            <a:off x="663877" y="655597"/>
            <a:ext cx="4220164" cy="1152686"/>
          </a:xfrm>
          <a:prstGeom prst="rect">
            <a:avLst/>
          </a:prstGeom>
        </p:spPr>
      </p:pic>
    </p:spTree>
    <p:extLst>
      <p:ext uri="{BB962C8B-B14F-4D97-AF65-F5344CB8AC3E}">
        <p14:creationId xmlns:p14="http://schemas.microsoft.com/office/powerpoint/2010/main" val="389872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Eq04</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Chart, scatter chart&#10;&#10;Description automatically generated">
            <a:extLst>
              <a:ext uri="{FF2B5EF4-FFF2-40B4-BE49-F238E27FC236}">
                <a16:creationId xmlns:a16="http://schemas.microsoft.com/office/drawing/2014/main" id="{10BEDDA3-8725-160E-3661-AB162CA0D426}"/>
              </a:ext>
            </a:extLst>
          </p:cNvPr>
          <p:cNvPicPr>
            <a:picLocks noChangeAspect="1"/>
          </p:cNvPicPr>
          <p:nvPr/>
        </p:nvPicPr>
        <p:blipFill>
          <a:blip r:embed="rId2"/>
          <a:stretch>
            <a:fillRect/>
          </a:stretch>
        </p:blipFill>
        <p:spPr>
          <a:xfrm>
            <a:off x="8243887" y="1614973"/>
            <a:ext cx="3512684" cy="3826022"/>
          </a:xfrm>
          <a:prstGeom prst="rect">
            <a:avLst/>
          </a:prstGeom>
        </p:spPr>
      </p:pic>
      <p:pic>
        <p:nvPicPr>
          <p:cNvPr id="10" name="Picture 9" descr="Chart, scatter chart&#10;&#10;Description automatically generated">
            <a:extLst>
              <a:ext uri="{FF2B5EF4-FFF2-40B4-BE49-F238E27FC236}">
                <a16:creationId xmlns:a16="http://schemas.microsoft.com/office/drawing/2014/main" id="{0D161BC1-9A77-A565-483A-B81C0AC58998}"/>
              </a:ext>
            </a:extLst>
          </p:cNvPr>
          <p:cNvPicPr>
            <a:picLocks noChangeAspect="1"/>
          </p:cNvPicPr>
          <p:nvPr/>
        </p:nvPicPr>
        <p:blipFill>
          <a:blip r:embed="rId3"/>
          <a:stretch>
            <a:fillRect/>
          </a:stretch>
        </p:blipFill>
        <p:spPr>
          <a:xfrm>
            <a:off x="3838575" y="795337"/>
            <a:ext cx="4514850" cy="5267325"/>
          </a:xfrm>
          <a:prstGeom prst="rect">
            <a:avLst/>
          </a:prstGeom>
        </p:spPr>
      </p:pic>
    </p:spTree>
    <p:extLst>
      <p:ext uri="{BB962C8B-B14F-4D97-AF65-F5344CB8AC3E}">
        <p14:creationId xmlns:p14="http://schemas.microsoft.com/office/powerpoint/2010/main" val="3997712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771787" y="0"/>
            <a:ext cx="11420213" cy="646331"/>
          </a:xfrm>
          <a:prstGeom prst="rect">
            <a:avLst/>
          </a:prstGeom>
          <a:noFill/>
        </p:spPr>
        <p:txBody>
          <a:bodyPr wrap="square" rtlCol="0">
            <a:spAutoFit/>
          </a:bodyPr>
          <a:lstStyle/>
          <a:p>
            <a:r>
              <a:rPr lang="en-US" sz="3600" dirty="0">
                <a:latin typeface="Bookman Old Style" panose="02050604050505020204" pitchFamily="18" charset="0"/>
              </a:rPr>
              <a:t>Eq05-Eq04 Without Some Insignificant Variables </a:t>
            </a:r>
          </a:p>
        </p:txBody>
      </p:sp>
      <p:sp>
        <p:nvSpPr>
          <p:cNvPr id="20" name="TextBox 19">
            <a:extLst>
              <a:ext uri="{FF2B5EF4-FFF2-40B4-BE49-F238E27FC236}">
                <a16:creationId xmlns:a16="http://schemas.microsoft.com/office/drawing/2014/main" id="{4434D8B1-BFC0-5869-5C6E-1944829E1480}"/>
              </a:ext>
            </a:extLst>
          </p:cNvPr>
          <p:cNvSpPr txBox="1"/>
          <p:nvPr/>
        </p:nvSpPr>
        <p:spPr>
          <a:xfrm>
            <a:off x="6096000" y="1231940"/>
            <a:ext cx="2273558" cy="4524315"/>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dirty="0">
                <a:latin typeface="Bookman Old Style" panose="02050604050505020204" pitchFamily="18" charset="0"/>
              </a:rPr>
              <a:t>Black</a:t>
            </a:r>
          </a:p>
          <a:p>
            <a:pPr marL="285750" indent="-285750">
              <a:buFont typeface="Arial" panose="020B0604020202020204" pitchFamily="34" charset="0"/>
              <a:buChar char="•"/>
            </a:pPr>
            <a:r>
              <a:rPr lang="en-US" dirty="0">
                <a:latin typeface="Bookman Old Style" panose="02050604050505020204" pitchFamily="18" charset="0"/>
              </a:rPr>
              <a:t>Poverty</a:t>
            </a:r>
          </a:p>
          <a:p>
            <a:pPr marL="285750" indent="-285750">
              <a:buFont typeface="Arial" panose="020B0604020202020204" pitchFamily="34" charset="0"/>
              <a:buChar char="•"/>
            </a:pPr>
            <a:r>
              <a:rPr lang="en-US" dirty="0">
                <a:latin typeface="Bookman Old Style" panose="02050604050505020204" pitchFamily="18" charset="0"/>
              </a:rPr>
              <a:t>Age 85+</a:t>
            </a:r>
          </a:p>
          <a:p>
            <a:pPr marL="285750" indent="-285750">
              <a:buFont typeface="Arial" panose="020B0604020202020204" pitchFamily="34" charset="0"/>
              <a:buChar char="•"/>
            </a:pPr>
            <a:r>
              <a:rPr lang="en-US" dirty="0">
                <a:latin typeface="Bookman Old Style" panose="02050604050505020204" pitchFamily="18" charset="0"/>
              </a:rPr>
              <a:t>Indiana</a:t>
            </a:r>
          </a:p>
          <a:p>
            <a:pPr marL="285750" indent="-285750">
              <a:buFont typeface="Arial" panose="020B0604020202020204" pitchFamily="34" charset="0"/>
              <a:buChar char="•"/>
            </a:pPr>
            <a:r>
              <a:rPr lang="en-US" dirty="0">
                <a:latin typeface="Bookman Old Style" panose="02050604050505020204" pitchFamily="18" charset="0"/>
              </a:rPr>
              <a:t>Kansas</a:t>
            </a:r>
          </a:p>
          <a:p>
            <a:pPr marL="285750" indent="-285750">
              <a:buFont typeface="Arial" panose="020B0604020202020204" pitchFamily="34" charset="0"/>
              <a:buChar char="•"/>
            </a:pPr>
            <a:r>
              <a:rPr lang="en-US" dirty="0">
                <a:latin typeface="Bookman Old Style" panose="02050604050505020204" pitchFamily="18" charset="0"/>
              </a:rPr>
              <a:t>Mississippi </a:t>
            </a:r>
          </a:p>
          <a:p>
            <a:pPr marL="285750" indent="-285750">
              <a:buFont typeface="Arial" panose="020B0604020202020204" pitchFamily="34" charset="0"/>
              <a:buChar char="•"/>
            </a:pPr>
            <a:r>
              <a:rPr lang="en-US" dirty="0">
                <a:latin typeface="Bookman Old Style" panose="02050604050505020204" pitchFamily="18" charset="0"/>
              </a:rPr>
              <a:t>Missouri</a:t>
            </a:r>
          </a:p>
          <a:p>
            <a:pPr marL="285750" indent="-285750">
              <a:buFont typeface="Arial" panose="020B0604020202020204" pitchFamily="34" charset="0"/>
              <a:buChar char="•"/>
            </a:pPr>
            <a:r>
              <a:rPr lang="en-US" dirty="0">
                <a:latin typeface="Bookman Old Style" panose="02050604050505020204" pitchFamily="18" charset="0"/>
              </a:rPr>
              <a:t>South Dakota</a:t>
            </a:r>
          </a:p>
          <a:p>
            <a:pPr marL="285750" indent="-285750">
              <a:buFont typeface="Arial" panose="020B0604020202020204" pitchFamily="34" charset="0"/>
              <a:buChar char="•"/>
            </a:pPr>
            <a:r>
              <a:rPr lang="en-US" dirty="0">
                <a:latin typeface="Bookman Old Style" panose="02050604050505020204" pitchFamily="18" charset="0"/>
              </a:rPr>
              <a:t>Virginia</a:t>
            </a:r>
          </a:p>
          <a:p>
            <a:pPr marL="285750" indent="-285750">
              <a:buFont typeface="Arial" panose="020B0604020202020204" pitchFamily="34" charset="0"/>
              <a:buChar char="•"/>
            </a:pPr>
            <a:r>
              <a:rPr lang="en-US" dirty="0">
                <a:latin typeface="Bookman Old Style" panose="02050604050505020204" pitchFamily="18" charset="0"/>
              </a:rPr>
              <a:t>Texas</a:t>
            </a: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014196" y="1231940"/>
            <a:ext cx="2273558" cy="3939540"/>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171450" indent="-171450">
              <a:buFont typeface="Arial" panose="020B0604020202020204" pitchFamily="34" charset="0"/>
              <a:buChar char="•"/>
            </a:pPr>
            <a:r>
              <a:rPr lang="en-US" sz="2800" dirty="0">
                <a:latin typeface="Bookman Old Style" panose="02050604050505020204" pitchFamily="18" charset="0"/>
              </a:rPr>
              <a:t>Computer</a:t>
            </a:r>
          </a:p>
          <a:p>
            <a:pPr marL="171450" indent="-171450">
              <a:buFont typeface="Arial" panose="020B0604020202020204" pitchFamily="34" charset="0"/>
              <a:buChar char="•"/>
            </a:pPr>
            <a:r>
              <a:rPr lang="en-US" sz="2800" dirty="0">
                <a:latin typeface="Bookman Old Style" panose="02050604050505020204" pitchFamily="18" charset="0"/>
              </a:rPr>
              <a:t>CHCI</a:t>
            </a:r>
          </a:p>
          <a:p>
            <a:pPr marL="171450" indent="-171450">
              <a:buFont typeface="Arial" panose="020B0604020202020204" pitchFamily="34" charset="0"/>
              <a:buChar char="•"/>
            </a:pPr>
            <a:r>
              <a:rPr lang="en-US" sz="2800" dirty="0">
                <a:solidFill>
                  <a:schemeClr val="accent4">
                    <a:lumMod val="75000"/>
                  </a:schemeClr>
                </a:solidFill>
                <a:latin typeface="Bookman Old Style" panose="02050604050505020204" pitchFamily="18" charset="0"/>
              </a:rPr>
              <a:t>Single Parent</a:t>
            </a:r>
          </a:p>
          <a:p>
            <a:pPr marL="171450" indent="-171450">
              <a:buFont typeface="Arial" panose="020B0604020202020204" pitchFamily="34" charset="0"/>
              <a:buChar char="•"/>
            </a:pPr>
            <a:r>
              <a:rPr lang="en-US" sz="2800" dirty="0">
                <a:solidFill>
                  <a:schemeClr val="accent4">
                    <a:lumMod val="75000"/>
                  </a:schemeClr>
                </a:solidFill>
                <a:latin typeface="Bookman Old Style" panose="02050604050505020204" pitchFamily="18" charset="0"/>
              </a:rPr>
              <a:t>Uninsured</a:t>
            </a:r>
          </a:p>
          <a:p>
            <a:pPr marL="171450" indent="-171450">
              <a:buFont typeface="Arial" panose="020B0604020202020204" pitchFamily="34" charset="0"/>
              <a:buChar char="•"/>
            </a:pPr>
            <a:r>
              <a:rPr lang="en-US" sz="2800" dirty="0">
                <a:solidFill>
                  <a:schemeClr val="accent4">
                    <a:lumMod val="75000"/>
                  </a:schemeClr>
                </a:solidFill>
                <a:latin typeface="Bookman Old Style" panose="02050604050505020204" pitchFamily="18" charset="0"/>
              </a:rPr>
              <a:t>Excessive Drinking</a:t>
            </a:r>
          </a:p>
        </p:txBody>
      </p:sp>
      <p:pic>
        <p:nvPicPr>
          <p:cNvPr id="4" name="Picture 3" descr="Text&#10;&#10;Description automatically generated with medium confidence">
            <a:extLst>
              <a:ext uri="{FF2B5EF4-FFF2-40B4-BE49-F238E27FC236}">
                <a16:creationId xmlns:a16="http://schemas.microsoft.com/office/drawing/2014/main" id="{5E145245-EB61-CD3E-46A8-5A47907563E5}"/>
              </a:ext>
            </a:extLst>
          </p:cNvPr>
          <p:cNvPicPr>
            <a:picLocks noChangeAspect="1"/>
          </p:cNvPicPr>
          <p:nvPr/>
        </p:nvPicPr>
        <p:blipFill>
          <a:blip r:embed="rId2"/>
          <a:stretch>
            <a:fillRect/>
          </a:stretch>
        </p:blipFill>
        <p:spPr>
          <a:xfrm>
            <a:off x="0" y="574623"/>
            <a:ext cx="6096000" cy="1314633"/>
          </a:xfrm>
          <a:prstGeom prst="rect">
            <a:avLst/>
          </a:prstGeom>
        </p:spPr>
      </p:pic>
      <p:pic>
        <p:nvPicPr>
          <p:cNvPr id="7" name="Picture 6" descr="Table&#10;&#10;Description automatically generated">
            <a:extLst>
              <a:ext uri="{FF2B5EF4-FFF2-40B4-BE49-F238E27FC236}">
                <a16:creationId xmlns:a16="http://schemas.microsoft.com/office/drawing/2014/main" id="{ABFA83C4-EE86-853C-D11A-16F83666B9DD}"/>
              </a:ext>
            </a:extLst>
          </p:cNvPr>
          <p:cNvPicPr>
            <a:picLocks noChangeAspect="1"/>
          </p:cNvPicPr>
          <p:nvPr/>
        </p:nvPicPr>
        <p:blipFill>
          <a:blip r:embed="rId3"/>
          <a:stretch>
            <a:fillRect/>
          </a:stretch>
        </p:blipFill>
        <p:spPr>
          <a:xfrm>
            <a:off x="0" y="1889256"/>
            <a:ext cx="5182323" cy="4470295"/>
          </a:xfrm>
          <a:prstGeom prst="rect">
            <a:avLst/>
          </a:prstGeom>
        </p:spPr>
      </p:pic>
    </p:spTree>
    <p:extLst>
      <p:ext uri="{BB962C8B-B14F-4D97-AF65-F5344CB8AC3E}">
        <p14:creationId xmlns:p14="http://schemas.microsoft.com/office/powerpoint/2010/main" val="3327003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Eq05</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Chart, scatter chart&#10;&#10;Description automatically generated">
            <a:extLst>
              <a:ext uri="{FF2B5EF4-FFF2-40B4-BE49-F238E27FC236}">
                <a16:creationId xmlns:a16="http://schemas.microsoft.com/office/drawing/2014/main" id="{8D3AA896-6C32-F3EE-E620-CBA3A27A96AD}"/>
              </a:ext>
            </a:extLst>
          </p:cNvPr>
          <p:cNvPicPr>
            <a:picLocks noChangeAspect="1"/>
          </p:cNvPicPr>
          <p:nvPr/>
        </p:nvPicPr>
        <p:blipFill>
          <a:blip r:embed="rId2"/>
          <a:stretch>
            <a:fillRect/>
          </a:stretch>
        </p:blipFill>
        <p:spPr>
          <a:xfrm>
            <a:off x="8418244" y="1627705"/>
            <a:ext cx="3425755" cy="4054638"/>
          </a:xfrm>
          <a:prstGeom prst="rect">
            <a:avLst/>
          </a:prstGeom>
        </p:spPr>
      </p:pic>
      <p:pic>
        <p:nvPicPr>
          <p:cNvPr id="8" name="Picture 7" descr="Chart, scatter chart&#10;&#10;Description automatically generated">
            <a:extLst>
              <a:ext uri="{FF2B5EF4-FFF2-40B4-BE49-F238E27FC236}">
                <a16:creationId xmlns:a16="http://schemas.microsoft.com/office/drawing/2014/main" id="{7A543BFB-E9C8-D810-9BA0-5ED487DB6EC4}"/>
              </a:ext>
            </a:extLst>
          </p:cNvPr>
          <p:cNvPicPr>
            <a:picLocks noChangeAspect="1"/>
          </p:cNvPicPr>
          <p:nvPr/>
        </p:nvPicPr>
        <p:blipFill>
          <a:blip r:embed="rId3"/>
          <a:stretch>
            <a:fillRect/>
          </a:stretch>
        </p:blipFill>
        <p:spPr>
          <a:xfrm>
            <a:off x="3838575" y="795337"/>
            <a:ext cx="4514850" cy="5267325"/>
          </a:xfrm>
          <a:prstGeom prst="rect">
            <a:avLst/>
          </a:prstGeom>
        </p:spPr>
      </p:pic>
    </p:spTree>
    <p:extLst>
      <p:ext uri="{BB962C8B-B14F-4D97-AF65-F5344CB8AC3E}">
        <p14:creationId xmlns:p14="http://schemas.microsoft.com/office/powerpoint/2010/main" val="428651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771787" y="0"/>
            <a:ext cx="11420213" cy="646331"/>
          </a:xfrm>
          <a:prstGeom prst="rect">
            <a:avLst/>
          </a:prstGeom>
          <a:noFill/>
        </p:spPr>
        <p:txBody>
          <a:bodyPr wrap="square" rtlCol="0">
            <a:spAutoFit/>
          </a:bodyPr>
          <a:lstStyle/>
          <a:p>
            <a:r>
              <a:rPr lang="en-US" sz="3600" dirty="0">
                <a:latin typeface="Bookman Old Style" panose="02050604050505020204" pitchFamily="18" charset="0"/>
              </a:rPr>
              <a:t>Eq08-Eq05 Without State Fixed Effect</a:t>
            </a:r>
          </a:p>
        </p:txBody>
      </p:sp>
      <p:sp>
        <p:nvSpPr>
          <p:cNvPr id="20" name="TextBox 19">
            <a:extLst>
              <a:ext uri="{FF2B5EF4-FFF2-40B4-BE49-F238E27FC236}">
                <a16:creationId xmlns:a16="http://schemas.microsoft.com/office/drawing/2014/main" id="{4434D8B1-BFC0-5869-5C6E-1944829E1480}"/>
              </a:ext>
            </a:extLst>
          </p:cNvPr>
          <p:cNvSpPr txBox="1"/>
          <p:nvPr/>
        </p:nvSpPr>
        <p:spPr>
          <a:xfrm>
            <a:off x="5692574" y="1231939"/>
            <a:ext cx="2447809" cy="4216539"/>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sz="3200" dirty="0">
                <a:latin typeface="Bookman Old Style" panose="02050604050505020204" pitchFamily="18" charset="0"/>
              </a:rPr>
              <a:t>Black</a:t>
            </a:r>
          </a:p>
          <a:p>
            <a:pPr marL="285750" indent="-285750">
              <a:buFont typeface="Arial" panose="020B0604020202020204" pitchFamily="34" charset="0"/>
              <a:buChar char="•"/>
            </a:pPr>
            <a:r>
              <a:rPr lang="en-US" sz="3200" dirty="0">
                <a:latin typeface="Bookman Old Style" panose="02050604050505020204" pitchFamily="18" charset="0"/>
              </a:rPr>
              <a:t>American Indian</a:t>
            </a:r>
          </a:p>
          <a:p>
            <a:pPr marL="285750" indent="-285750">
              <a:buFont typeface="Arial" panose="020B0604020202020204" pitchFamily="34" charset="0"/>
              <a:buChar char="•"/>
            </a:pPr>
            <a:r>
              <a:rPr lang="en-US" sz="3200" dirty="0">
                <a:latin typeface="Bookman Old Style" panose="02050604050505020204" pitchFamily="18" charset="0"/>
              </a:rPr>
              <a:t>Poverty</a:t>
            </a:r>
          </a:p>
          <a:p>
            <a:pPr marL="285750" indent="-285750">
              <a:buFont typeface="Arial" panose="020B0604020202020204" pitchFamily="34" charset="0"/>
              <a:buChar char="•"/>
            </a:pPr>
            <a:r>
              <a:rPr lang="en-US" sz="3200" dirty="0">
                <a:latin typeface="Bookman Old Style" panose="02050604050505020204" pitchFamily="18" charset="0"/>
              </a:rPr>
              <a:t>Age 85+</a:t>
            </a: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081308" y="1231938"/>
            <a:ext cx="2273558" cy="4247317"/>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171450" indent="-171450">
              <a:buFont typeface="Arial" panose="020B0604020202020204" pitchFamily="34" charset="0"/>
              <a:buChar char="•"/>
            </a:pPr>
            <a:r>
              <a:rPr lang="en-US" sz="2400" dirty="0">
                <a:latin typeface="Bookman Old Style" panose="02050604050505020204" pitchFamily="18" charset="0"/>
              </a:rPr>
              <a:t>Computer</a:t>
            </a:r>
          </a:p>
          <a:p>
            <a:pPr marL="171450" indent="-171450">
              <a:buFont typeface="Arial" panose="020B0604020202020204" pitchFamily="34" charset="0"/>
              <a:buChar char="•"/>
            </a:pPr>
            <a:r>
              <a:rPr lang="en-US" sz="2400" dirty="0">
                <a:latin typeface="Bookman Old Style" panose="02050604050505020204" pitchFamily="18" charset="0"/>
              </a:rPr>
              <a:t>CHCI</a:t>
            </a:r>
          </a:p>
          <a:p>
            <a:pPr marL="171450" indent="-171450">
              <a:buFont typeface="Arial" panose="020B0604020202020204" pitchFamily="34" charset="0"/>
              <a:buChar char="•"/>
            </a:pPr>
            <a:r>
              <a:rPr lang="en-US" sz="2400" dirty="0">
                <a:solidFill>
                  <a:schemeClr val="accent4">
                    <a:lumMod val="75000"/>
                  </a:schemeClr>
                </a:solidFill>
                <a:latin typeface="Bookman Old Style" panose="02050604050505020204" pitchFamily="18" charset="0"/>
              </a:rPr>
              <a:t>Single Parent</a:t>
            </a:r>
          </a:p>
          <a:p>
            <a:pPr marL="171450" indent="-171450">
              <a:buFont typeface="Arial" panose="020B0604020202020204" pitchFamily="34" charset="0"/>
              <a:buChar char="•"/>
            </a:pPr>
            <a:r>
              <a:rPr lang="en-US" sz="2400" dirty="0">
                <a:solidFill>
                  <a:schemeClr val="accent4">
                    <a:lumMod val="75000"/>
                  </a:schemeClr>
                </a:solidFill>
                <a:latin typeface="Bookman Old Style" panose="02050604050505020204" pitchFamily="18" charset="0"/>
              </a:rPr>
              <a:t>Excessive Drinking</a:t>
            </a:r>
          </a:p>
          <a:p>
            <a:pPr marL="171450" indent="-171450">
              <a:buFont typeface="Arial" panose="020B0604020202020204" pitchFamily="34" charset="0"/>
              <a:buChar char="•"/>
            </a:pPr>
            <a:r>
              <a:rPr lang="en-US" sz="2400" dirty="0">
                <a:latin typeface="Bookman Old Style" panose="02050604050505020204" pitchFamily="18" charset="0"/>
              </a:rPr>
              <a:t>Percent Female</a:t>
            </a:r>
          </a:p>
          <a:p>
            <a:pPr marL="171450" indent="-171450">
              <a:buFont typeface="Arial" panose="020B0604020202020204" pitchFamily="34" charset="0"/>
              <a:buChar char="•"/>
            </a:pPr>
            <a:r>
              <a:rPr lang="en-US" sz="2400" dirty="0">
                <a:latin typeface="Bookman Old Style" panose="02050604050505020204" pitchFamily="18" charset="0"/>
              </a:rPr>
              <a:t>Latino</a:t>
            </a:r>
          </a:p>
        </p:txBody>
      </p:sp>
      <p:pic>
        <p:nvPicPr>
          <p:cNvPr id="3" name="Picture 2" descr="Text&#10;&#10;Description automatically generated">
            <a:extLst>
              <a:ext uri="{FF2B5EF4-FFF2-40B4-BE49-F238E27FC236}">
                <a16:creationId xmlns:a16="http://schemas.microsoft.com/office/drawing/2014/main" id="{FDCC5B29-FEF3-5D59-3DC1-7BE208349ABB}"/>
              </a:ext>
            </a:extLst>
          </p:cNvPr>
          <p:cNvPicPr>
            <a:picLocks noChangeAspect="1"/>
          </p:cNvPicPr>
          <p:nvPr/>
        </p:nvPicPr>
        <p:blipFill>
          <a:blip r:embed="rId2"/>
          <a:stretch>
            <a:fillRect/>
          </a:stretch>
        </p:blipFill>
        <p:spPr>
          <a:xfrm>
            <a:off x="0" y="574622"/>
            <a:ext cx="5534797" cy="1314633"/>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AEB57-C507-E765-1F3E-34C40617A309}"/>
              </a:ext>
            </a:extLst>
          </p:cNvPr>
          <p:cNvPicPr>
            <a:picLocks noChangeAspect="1"/>
          </p:cNvPicPr>
          <p:nvPr/>
        </p:nvPicPr>
        <p:blipFill>
          <a:blip r:embed="rId3"/>
          <a:stretch>
            <a:fillRect/>
          </a:stretch>
        </p:blipFill>
        <p:spPr>
          <a:xfrm>
            <a:off x="1418" y="1994663"/>
            <a:ext cx="4848902" cy="4053799"/>
          </a:xfrm>
          <a:prstGeom prst="rect">
            <a:avLst/>
          </a:prstGeom>
        </p:spPr>
      </p:pic>
    </p:spTree>
    <p:extLst>
      <p:ext uri="{BB962C8B-B14F-4D97-AF65-F5344CB8AC3E}">
        <p14:creationId xmlns:p14="http://schemas.microsoft.com/office/powerpoint/2010/main" val="2141665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Eq08</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Chart, scatter chart&#10;&#10;Description automatically generated">
            <a:extLst>
              <a:ext uri="{FF2B5EF4-FFF2-40B4-BE49-F238E27FC236}">
                <a16:creationId xmlns:a16="http://schemas.microsoft.com/office/drawing/2014/main" id="{73CAE5EB-13E5-B88C-E874-52DC81066964}"/>
              </a:ext>
            </a:extLst>
          </p:cNvPr>
          <p:cNvPicPr>
            <a:picLocks noChangeAspect="1"/>
          </p:cNvPicPr>
          <p:nvPr/>
        </p:nvPicPr>
        <p:blipFill>
          <a:blip r:embed="rId2"/>
          <a:stretch>
            <a:fillRect/>
          </a:stretch>
        </p:blipFill>
        <p:spPr>
          <a:xfrm>
            <a:off x="8114694" y="1640633"/>
            <a:ext cx="3910197" cy="3963761"/>
          </a:xfrm>
          <a:prstGeom prst="rect">
            <a:avLst/>
          </a:prstGeom>
        </p:spPr>
      </p:pic>
      <p:pic>
        <p:nvPicPr>
          <p:cNvPr id="8" name="Picture 7" descr="Chart, scatter chart&#10;&#10;Description automatically generated">
            <a:extLst>
              <a:ext uri="{FF2B5EF4-FFF2-40B4-BE49-F238E27FC236}">
                <a16:creationId xmlns:a16="http://schemas.microsoft.com/office/drawing/2014/main" id="{2C3B0E4F-8F71-A99D-9675-96640B3F2F9A}"/>
              </a:ext>
            </a:extLst>
          </p:cNvPr>
          <p:cNvPicPr>
            <a:picLocks noChangeAspect="1"/>
          </p:cNvPicPr>
          <p:nvPr/>
        </p:nvPicPr>
        <p:blipFill>
          <a:blip r:embed="rId3"/>
          <a:stretch>
            <a:fillRect/>
          </a:stretch>
        </p:blipFill>
        <p:spPr>
          <a:xfrm>
            <a:off x="3838575" y="795337"/>
            <a:ext cx="4514850" cy="5267325"/>
          </a:xfrm>
          <a:prstGeom prst="rect">
            <a:avLst/>
          </a:prstGeom>
        </p:spPr>
      </p:pic>
    </p:spTree>
    <p:extLst>
      <p:ext uri="{BB962C8B-B14F-4D97-AF65-F5344CB8AC3E}">
        <p14:creationId xmlns:p14="http://schemas.microsoft.com/office/powerpoint/2010/main" val="2513702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6AFEFF-B368-C99A-8BB5-D4DCE82D8EEC}"/>
              </a:ext>
            </a:extLst>
          </p:cNvPr>
          <p:cNvSpPr txBox="1"/>
          <p:nvPr/>
        </p:nvSpPr>
        <p:spPr>
          <a:xfrm>
            <a:off x="771787" y="0"/>
            <a:ext cx="11420213" cy="646331"/>
          </a:xfrm>
          <a:prstGeom prst="rect">
            <a:avLst/>
          </a:prstGeom>
          <a:noFill/>
        </p:spPr>
        <p:txBody>
          <a:bodyPr wrap="square" rtlCol="0">
            <a:spAutoFit/>
          </a:bodyPr>
          <a:lstStyle/>
          <a:p>
            <a:r>
              <a:rPr lang="en-US" sz="3600" dirty="0">
                <a:latin typeface="Bookman Old Style" panose="02050604050505020204" pitchFamily="18" charset="0"/>
              </a:rPr>
              <a:t>AIC02-Stepwise AIC Model</a:t>
            </a:r>
          </a:p>
        </p:txBody>
      </p:sp>
      <p:sp>
        <p:nvSpPr>
          <p:cNvPr id="20" name="TextBox 19">
            <a:extLst>
              <a:ext uri="{FF2B5EF4-FFF2-40B4-BE49-F238E27FC236}">
                <a16:creationId xmlns:a16="http://schemas.microsoft.com/office/drawing/2014/main" id="{4434D8B1-BFC0-5869-5C6E-1944829E1480}"/>
              </a:ext>
            </a:extLst>
          </p:cNvPr>
          <p:cNvSpPr txBox="1"/>
          <p:nvPr/>
        </p:nvSpPr>
        <p:spPr>
          <a:xfrm>
            <a:off x="5866825" y="1231939"/>
            <a:ext cx="2273558" cy="5201424"/>
          </a:xfrm>
          <a:prstGeom prst="rect">
            <a:avLst/>
          </a:prstGeom>
          <a:noFill/>
        </p:spPr>
        <p:txBody>
          <a:bodyPr wrap="square" rtlCol="0">
            <a:spAutoFit/>
          </a:bodyPr>
          <a:lstStyle/>
          <a:p>
            <a:r>
              <a:rPr lang="en-US" dirty="0">
                <a:latin typeface="Bookman Old Style" panose="02050604050505020204" pitchFamily="18" charset="0"/>
              </a:rPr>
              <a:t>Positive and significant:</a:t>
            </a:r>
          </a:p>
          <a:p>
            <a:endParaRPr lang="en-US" dirty="0">
              <a:latin typeface="Bookman Old Style" panose="02050604050505020204" pitchFamily="18" charset="0"/>
            </a:endParaRPr>
          </a:p>
          <a:p>
            <a:pPr marL="285750" indent="-285750">
              <a:buFont typeface="Arial" panose="020B0604020202020204" pitchFamily="34" charset="0"/>
              <a:buChar char="•"/>
            </a:pPr>
            <a:r>
              <a:rPr lang="en-US" sz="1600" dirty="0">
                <a:latin typeface="Bookman Old Style" panose="02050604050505020204" pitchFamily="18" charset="0"/>
              </a:rPr>
              <a:t>Black</a:t>
            </a:r>
          </a:p>
          <a:p>
            <a:pPr marL="285750" indent="-285750">
              <a:buFont typeface="Arial" panose="020B0604020202020204" pitchFamily="34" charset="0"/>
              <a:buChar char="•"/>
            </a:pPr>
            <a:r>
              <a:rPr lang="en-US" sz="1600" dirty="0">
                <a:latin typeface="Bookman Old Style" panose="02050604050505020204" pitchFamily="18" charset="0"/>
              </a:rPr>
              <a:t>Poverty</a:t>
            </a:r>
          </a:p>
          <a:p>
            <a:pPr marL="285750" indent="-285750">
              <a:buFont typeface="Arial" panose="020B0604020202020204" pitchFamily="34" charset="0"/>
              <a:buChar char="•"/>
            </a:pPr>
            <a:r>
              <a:rPr lang="en-US" sz="1600" dirty="0">
                <a:latin typeface="Bookman Old Style" panose="02050604050505020204" pitchFamily="18" charset="0"/>
              </a:rPr>
              <a:t>Ages 85+</a:t>
            </a:r>
          </a:p>
          <a:p>
            <a:pPr marL="285750" indent="-285750">
              <a:buFont typeface="Arial" panose="020B0604020202020204" pitchFamily="34" charset="0"/>
              <a:buChar char="•"/>
            </a:pPr>
            <a:r>
              <a:rPr lang="en-US" sz="1600" dirty="0">
                <a:latin typeface="Bookman Old Style" panose="02050604050505020204" pitchFamily="18" charset="0"/>
              </a:rPr>
              <a:t>American Indian</a:t>
            </a:r>
          </a:p>
          <a:p>
            <a:pPr marL="285750" indent="-285750">
              <a:buFont typeface="Arial" panose="020B0604020202020204" pitchFamily="34" charset="0"/>
              <a:buChar char="•"/>
            </a:pPr>
            <a:r>
              <a:rPr lang="en-US" sz="1600" dirty="0">
                <a:latin typeface="Bookman Old Style" panose="02050604050505020204" pitchFamily="18" charset="0"/>
              </a:rPr>
              <a:t>Indiana</a:t>
            </a:r>
          </a:p>
          <a:p>
            <a:pPr marL="285750" indent="-285750">
              <a:buFont typeface="Arial" panose="020B0604020202020204" pitchFamily="34" charset="0"/>
              <a:buChar char="•"/>
            </a:pPr>
            <a:r>
              <a:rPr lang="en-US" sz="1600" dirty="0">
                <a:latin typeface="Bookman Old Style" panose="02050604050505020204" pitchFamily="18" charset="0"/>
              </a:rPr>
              <a:t>Iowa</a:t>
            </a:r>
          </a:p>
          <a:p>
            <a:pPr marL="285750" indent="-285750">
              <a:buFont typeface="Arial" panose="020B0604020202020204" pitchFamily="34" charset="0"/>
              <a:buChar char="•"/>
            </a:pPr>
            <a:r>
              <a:rPr lang="en-US" sz="1600" dirty="0">
                <a:latin typeface="Bookman Old Style" panose="02050604050505020204" pitchFamily="18" charset="0"/>
              </a:rPr>
              <a:t>Kansas</a:t>
            </a:r>
          </a:p>
          <a:p>
            <a:pPr marL="285750" indent="-285750">
              <a:buFont typeface="Arial" panose="020B0604020202020204" pitchFamily="34" charset="0"/>
              <a:buChar char="•"/>
            </a:pPr>
            <a:r>
              <a:rPr lang="en-US" sz="1600" dirty="0">
                <a:latin typeface="Bookman Old Style" panose="02050604050505020204" pitchFamily="18" charset="0"/>
              </a:rPr>
              <a:t>Mississippi</a:t>
            </a:r>
          </a:p>
          <a:p>
            <a:pPr marL="285750" indent="-285750">
              <a:buFont typeface="Arial" panose="020B0604020202020204" pitchFamily="34" charset="0"/>
              <a:buChar char="•"/>
            </a:pPr>
            <a:r>
              <a:rPr lang="en-US" sz="1600" dirty="0">
                <a:latin typeface="Bookman Old Style" panose="02050604050505020204" pitchFamily="18" charset="0"/>
              </a:rPr>
              <a:t>Missouri</a:t>
            </a:r>
          </a:p>
          <a:p>
            <a:pPr marL="285750" indent="-285750">
              <a:buFont typeface="Arial" panose="020B0604020202020204" pitchFamily="34" charset="0"/>
              <a:buChar char="•"/>
            </a:pPr>
            <a:r>
              <a:rPr lang="en-US" sz="1600" dirty="0">
                <a:latin typeface="Bookman Old Style" panose="02050604050505020204" pitchFamily="18" charset="0"/>
              </a:rPr>
              <a:t>Ohio</a:t>
            </a:r>
          </a:p>
          <a:p>
            <a:pPr marL="285750" indent="-285750">
              <a:buFont typeface="Arial" panose="020B0604020202020204" pitchFamily="34" charset="0"/>
              <a:buChar char="•"/>
            </a:pPr>
            <a:r>
              <a:rPr lang="en-US" sz="1600" dirty="0">
                <a:latin typeface="Bookman Old Style" panose="02050604050505020204" pitchFamily="18" charset="0"/>
              </a:rPr>
              <a:t>Oklahoma</a:t>
            </a:r>
          </a:p>
          <a:p>
            <a:pPr marL="285750" indent="-285750">
              <a:buFont typeface="Arial" panose="020B0604020202020204" pitchFamily="34" charset="0"/>
              <a:buChar char="•"/>
            </a:pPr>
            <a:r>
              <a:rPr lang="en-US" sz="1600" dirty="0">
                <a:latin typeface="Bookman Old Style" panose="02050604050505020204" pitchFamily="18" charset="0"/>
              </a:rPr>
              <a:t>South Dakota</a:t>
            </a:r>
          </a:p>
          <a:p>
            <a:pPr marL="285750" indent="-285750">
              <a:buFont typeface="Arial" panose="020B0604020202020204" pitchFamily="34" charset="0"/>
              <a:buChar char="•"/>
            </a:pPr>
            <a:r>
              <a:rPr lang="en-US" sz="1600" dirty="0">
                <a:latin typeface="Bookman Old Style" panose="02050604050505020204" pitchFamily="18" charset="0"/>
              </a:rPr>
              <a:t>Texas</a:t>
            </a:r>
          </a:p>
          <a:p>
            <a:pPr marL="285750" indent="-285750">
              <a:buFont typeface="Arial" panose="020B0604020202020204" pitchFamily="34" charset="0"/>
              <a:buChar char="•"/>
            </a:pPr>
            <a:r>
              <a:rPr lang="en-US" sz="1600" dirty="0">
                <a:latin typeface="Bookman Old Style" panose="02050604050505020204" pitchFamily="18" charset="0"/>
              </a:rPr>
              <a:t>Virginia</a:t>
            </a: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23" name="TextBox 22">
            <a:extLst>
              <a:ext uri="{FF2B5EF4-FFF2-40B4-BE49-F238E27FC236}">
                <a16:creationId xmlns:a16="http://schemas.microsoft.com/office/drawing/2014/main" id="{05F0EBBE-45FF-053D-AEE3-136F5DD053C1}"/>
              </a:ext>
            </a:extLst>
          </p:cNvPr>
          <p:cNvSpPr txBox="1"/>
          <p:nvPr/>
        </p:nvSpPr>
        <p:spPr>
          <a:xfrm>
            <a:off x="8014196" y="1231940"/>
            <a:ext cx="2273558" cy="4247317"/>
          </a:xfrm>
          <a:prstGeom prst="rect">
            <a:avLst/>
          </a:prstGeom>
          <a:noFill/>
        </p:spPr>
        <p:txBody>
          <a:bodyPr wrap="square" rtlCol="0">
            <a:spAutoFit/>
          </a:bodyPr>
          <a:lstStyle/>
          <a:p>
            <a:r>
              <a:rPr lang="en-US" dirty="0">
                <a:latin typeface="Bookman Old Style" panose="02050604050505020204" pitchFamily="18" charset="0"/>
              </a:rPr>
              <a:t>Negative and significant:</a:t>
            </a:r>
          </a:p>
          <a:p>
            <a:endParaRPr lang="en-US" dirty="0">
              <a:latin typeface="Bookman Old Style" panose="02050604050505020204" pitchFamily="18" charset="0"/>
            </a:endParaRPr>
          </a:p>
          <a:p>
            <a:pPr marL="171450" indent="-171450">
              <a:buFont typeface="Arial" panose="020B0604020202020204" pitchFamily="34" charset="0"/>
              <a:buChar char="•"/>
            </a:pPr>
            <a:r>
              <a:rPr lang="en-US" sz="2400" dirty="0">
                <a:latin typeface="Bookman Old Style" panose="02050604050505020204" pitchFamily="18" charset="0"/>
              </a:rPr>
              <a:t>Computer</a:t>
            </a:r>
          </a:p>
          <a:p>
            <a:pPr marL="171450" indent="-171450">
              <a:buFont typeface="Arial" panose="020B0604020202020204" pitchFamily="34" charset="0"/>
              <a:buChar char="•"/>
            </a:pPr>
            <a:r>
              <a:rPr lang="en-US" sz="2400" dirty="0">
                <a:latin typeface="Bookman Old Style" panose="02050604050505020204" pitchFamily="18" charset="0"/>
              </a:rPr>
              <a:t>CHCI	</a:t>
            </a:r>
          </a:p>
          <a:p>
            <a:pPr marL="171450" indent="-171450">
              <a:buFont typeface="Arial" panose="020B0604020202020204" pitchFamily="34" charset="0"/>
              <a:buChar char="•"/>
            </a:pPr>
            <a:r>
              <a:rPr lang="en-US" sz="2400" dirty="0">
                <a:solidFill>
                  <a:schemeClr val="accent4">
                    <a:lumMod val="75000"/>
                  </a:schemeClr>
                </a:solidFill>
                <a:latin typeface="Bookman Old Style" panose="02050604050505020204" pitchFamily="18" charset="0"/>
              </a:rPr>
              <a:t>Single Parent</a:t>
            </a:r>
          </a:p>
          <a:p>
            <a:pPr marL="171450" indent="-171450">
              <a:buFont typeface="Arial" panose="020B0604020202020204" pitchFamily="34" charset="0"/>
              <a:buChar char="•"/>
            </a:pPr>
            <a:r>
              <a:rPr lang="en-US" sz="2400" dirty="0">
                <a:solidFill>
                  <a:schemeClr val="accent4">
                    <a:lumMod val="75000"/>
                  </a:schemeClr>
                </a:solidFill>
                <a:latin typeface="Bookman Old Style" panose="02050604050505020204" pitchFamily="18" charset="0"/>
              </a:rPr>
              <a:t>Uninsured</a:t>
            </a:r>
          </a:p>
          <a:p>
            <a:pPr marL="171450" indent="-171450">
              <a:buFont typeface="Arial" panose="020B0604020202020204" pitchFamily="34" charset="0"/>
              <a:buChar char="•"/>
            </a:pPr>
            <a:r>
              <a:rPr lang="en-US" sz="2400" dirty="0">
                <a:solidFill>
                  <a:schemeClr val="accent4">
                    <a:lumMod val="75000"/>
                  </a:schemeClr>
                </a:solidFill>
                <a:latin typeface="Bookman Old Style" panose="02050604050505020204" pitchFamily="18" charset="0"/>
              </a:rPr>
              <a:t>Excessive Drinking</a:t>
            </a:r>
            <a:r>
              <a:rPr lang="en-US" sz="2400" dirty="0">
                <a:latin typeface="Bookman Old Style" panose="02050604050505020204" pitchFamily="18" charset="0"/>
              </a:rPr>
              <a:t> </a:t>
            </a:r>
          </a:p>
          <a:p>
            <a:pPr marL="171450" indent="-171450">
              <a:buFont typeface="Arial" panose="020B0604020202020204" pitchFamily="34" charset="0"/>
              <a:buChar char="•"/>
            </a:pPr>
            <a:r>
              <a:rPr lang="en-US" sz="2400" dirty="0">
                <a:latin typeface="Bookman Old Style" panose="02050604050505020204" pitchFamily="18" charset="0"/>
              </a:rPr>
              <a:t>Percent Female</a:t>
            </a:r>
          </a:p>
        </p:txBody>
      </p:sp>
      <p:pic>
        <p:nvPicPr>
          <p:cNvPr id="5" name="Picture 4" descr="Graphical user interface, text, application, email&#10;&#10;Description automatically generated">
            <a:extLst>
              <a:ext uri="{FF2B5EF4-FFF2-40B4-BE49-F238E27FC236}">
                <a16:creationId xmlns:a16="http://schemas.microsoft.com/office/drawing/2014/main" id="{B5F1E604-8E77-07D0-0A0D-462C4F02DB48}"/>
              </a:ext>
            </a:extLst>
          </p:cNvPr>
          <p:cNvPicPr>
            <a:picLocks noChangeAspect="1"/>
          </p:cNvPicPr>
          <p:nvPr/>
        </p:nvPicPr>
        <p:blipFill>
          <a:blip r:embed="rId2"/>
          <a:stretch>
            <a:fillRect/>
          </a:stretch>
        </p:blipFill>
        <p:spPr>
          <a:xfrm>
            <a:off x="-24590" y="499977"/>
            <a:ext cx="5891415" cy="1345601"/>
          </a:xfrm>
          <a:prstGeom prst="rect">
            <a:avLst/>
          </a:prstGeom>
        </p:spPr>
      </p:pic>
      <p:pic>
        <p:nvPicPr>
          <p:cNvPr id="10" name="Picture 9" descr="Table&#10;&#10;Description automatically generated">
            <a:extLst>
              <a:ext uri="{FF2B5EF4-FFF2-40B4-BE49-F238E27FC236}">
                <a16:creationId xmlns:a16="http://schemas.microsoft.com/office/drawing/2014/main" id="{A706572A-F140-93D1-3442-C043BFD9179B}"/>
              </a:ext>
            </a:extLst>
          </p:cNvPr>
          <p:cNvPicPr>
            <a:picLocks noChangeAspect="1"/>
          </p:cNvPicPr>
          <p:nvPr/>
        </p:nvPicPr>
        <p:blipFill>
          <a:blip r:embed="rId3"/>
          <a:stretch>
            <a:fillRect/>
          </a:stretch>
        </p:blipFill>
        <p:spPr>
          <a:xfrm>
            <a:off x="0" y="1845578"/>
            <a:ext cx="4650411" cy="4568798"/>
          </a:xfrm>
          <a:prstGeom prst="rect">
            <a:avLst/>
          </a:prstGeom>
        </p:spPr>
      </p:pic>
    </p:spTree>
    <p:extLst>
      <p:ext uri="{BB962C8B-B14F-4D97-AF65-F5344CB8AC3E}">
        <p14:creationId xmlns:p14="http://schemas.microsoft.com/office/powerpoint/2010/main" val="190643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A4BC-EF2D-2A1E-2998-C40B399EA4EA}"/>
              </a:ext>
            </a:extLst>
          </p:cNvPr>
          <p:cNvSpPr>
            <a:spLocks noGrp="1"/>
          </p:cNvSpPr>
          <p:nvPr>
            <p:ph type="title"/>
          </p:nvPr>
        </p:nvSpPr>
        <p:spPr/>
        <p:txBody>
          <a:bodyPr/>
          <a:lstStyle/>
          <a:p>
            <a:r>
              <a:rPr lang="en-US" dirty="0"/>
              <a:t>Where is the Data From?</a:t>
            </a:r>
          </a:p>
        </p:txBody>
      </p:sp>
      <p:sp>
        <p:nvSpPr>
          <p:cNvPr id="3" name="Content Placeholder 2">
            <a:extLst>
              <a:ext uri="{FF2B5EF4-FFF2-40B4-BE49-F238E27FC236}">
                <a16:creationId xmlns:a16="http://schemas.microsoft.com/office/drawing/2014/main" id="{74D92765-C81F-A7D4-32A4-4483FB648965}"/>
              </a:ext>
            </a:extLst>
          </p:cNvPr>
          <p:cNvSpPr>
            <a:spLocks noGrp="1"/>
          </p:cNvSpPr>
          <p:nvPr>
            <p:ph idx="1"/>
          </p:nvPr>
        </p:nvSpPr>
        <p:spPr/>
        <p:txBody>
          <a:bodyPr>
            <a:normAutofit/>
          </a:bodyPr>
          <a:lstStyle/>
          <a:p>
            <a:pPr>
              <a:buFont typeface="Arial" panose="020B0604020202020204" pitchFamily="34" charset="0"/>
              <a:buChar char="•"/>
            </a:pPr>
            <a:r>
              <a:rPr lang="en-US" sz="5400" dirty="0"/>
              <a:t>ACS Survey</a:t>
            </a:r>
          </a:p>
          <a:p>
            <a:pPr>
              <a:buFont typeface="Arial" panose="020B0604020202020204" pitchFamily="34" charset="0"/>
              <a:buChar char="•"/>
            </a:pPr>
            <a:r>
              <a:rPr lang="en-US" sz="5400" dirty="0"/>
              <a:t>CDC</a:t>
            </a:r>
          </a:p>
          <a:p>
            <a:pPr>
              <a:buFont typeface="Arial" panose="020B0604020202020204" pitchFamily="34" charset="0"/>
              <a:buChar char="•"/>
            </a:pPr>
            <a:r>
              <a:rPr lang="en-US" sz="5400" dirty="0"/>
              <a:t>County Health Rankings</a:t>
            </a:r>
          </a:p>
        </p:txBody>
      </p:sp>
    </p:spTree>
    <p:extLst>
      <p:ext uri="{BB962C8B-B14F-4D97-AF65-F5344CB8AC3E}">
        <p14:creationId xmlns:p14="http://schemas.microsoft.com/office/powerpoint/2010/main" val="2443356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AA20A-E6B9-8270-ACC9-9695420F523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dirty="0">
                <a:solidFill>
                  <a:schemeClr val="bg1"/>
                </a:solidFill>
              </a:rPr>
              <a:t>AIC02	</a:t>
            </a:r>
          </a:p>
        </p:txBody>
      </p:sp>
      <p:cxnSp>
        <p:nvCxnSpPr>
          <p:cNvPr id="20" name="Straight Connector 1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Chart, scatter chart&#10;&#10;Description automatically generated">
            <a:extLst>
              <a:ext uri="{FF2B5EF4-FFF2-40B4-BE49-F238E27FC236}">
                <a16:creationId xmlns:a16="http://schemas.microsoft.com/office/drawing/2014/main" id="{4B41458E-F1D0-656F-E1DA-A7B212BC5140}"/>
              </a:ext>
            </a:extLst>
          </p:cNvPr>
          <p:cNvPicPr>
            <a:picLocks noChangeAspect="1"/>
          </p:cNvPicPr>
          <p:nvPr/>
        </p:nvPicPr>
        <p:blipFill>
          <a:blip r:embed="rId2"/>
          <a:stretch>
            <a:fillRect/>
          </a:stretch>
        </p:blipFill>
        <p:spPr>
          <a:xfrm>
            <a:off x="8353425" y="1580591"/>
            <a:ext cx="3596604" cy="4013602"/>
          </a:xfrm>
          <a:prstGeom prst="rect">
            <a:avLst/>
          </a:prstGeom>
        </p:spPr>
      </p:pic>
      <p:pic>
        <p:nvPicPr>
          <p:cNvPr id="8" name="Picture 7" descr="Chart, scatter chart&#10;&#10;Description automatically generated">
            <a:extLst>
              <a:ext uri="{FF2B5EF4-FFF2-40B4-BE49-F238E27FC236}">
                <a16:creationId xmlns:a16="http://schemas.microsoft.com/office/drawing/2014/main" id="{2DF14E8A-3061-AF1A-27D6-D56EE127A4ED}"/>
              </a:ext>
            </a:extLst>
          </p:cNvPr>
          <p:cNvPicPr>
            <a:picLocks noChangeAspect="1"/>
          </p:cNvPicPr>
          <p:nvPr/>
        </p:nvPicPr>
        <p:blipFill>
          <a:blip r:embed="rId3"/>
          <a:stretch>
            <a:fillRect/>
          </a:stretch>
        </p:blipFill>
        <p:spPr>
          <a:xfrm>
            <a:off x="3838575" y="795337"/>
            <a:ext cx="4514850" cy="5267325"/>
          </a:xfrm>
          <a:prstGeom prst="rect">
            <a:avLst/>
          </a:prstGeom>
        </p:spPr>
      </p:pic>
    </p:spTree>
    <p:extLst>
      <p:ext uri="{BB962C8B-B14F-4D97-AF65-F5344CB8AC3E}">
        <p14:creationId xmlns:p14="http://schemas.microsoft.com/office/powerpoint/2010/main" val="578048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14D92-CCE2-7384-203C-6B12A5217C9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Machine Learning Models in Python</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4237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4818-8AE6-11A4-6207-12DCDC18D608}"/>
              </a:ext>
            </a:extLst>
          </p:cNvPr>
          <p:cNvSpPr>
            <a:spLocks noGrp="1"/>
          </p:cNvSpPr>
          <p:nvPr>
            <p:ph type="title"/>
          </p:nvPr>
        </p:nvSpPr>
        <p:spPr>
          <a:xfrm>
            <a:off x="1066800" y="-569074"/>
            <a:ext cx="10058400" cy="1450757"/>
          </a:xfrm>
        </p:spPr>
        <p:txBody>
          <a:bodyPr/>
          <a:lstStyle/>
          <a:p>
            <a:r>
              <a:rPr lang="en-US" dirty="0"/>
              <a:t>Machine Learning Models</a:t>
            </a:r>
          </a:p>
        </p:txBody>
      </p:sp>
      <p:sp>
        <p:nvSpPr>
          <p:cNvPr id="4" name="TextBox 3">
            <a:extLst>
              <a:ext uri="{FF2B5EF4-FFF2-40B4-BE49-F238E27FC236}">
                <a16:creationId xmlns:a16="http://schemas.microsoft.com/office/drawing/2014/main" id="{F8622C4B-AF57-28CF-BEDA-80C8855FE1BE}"/>
              </a:ext>
            </a:extLst>
          </p:cNvPr>
          <p:cNvSpPr txBox="1"/>
          <p:nvPr/>
        </p:nvSpPr>
        <p:spPr>
          <a:xfrm>
            <a:off x="1258347" y="1209138"/>
            <a:ext cx="8623884" cy="400110"/>
          </a:xfrm>
          <a:prstGeom prst="rect">
            <a:avLst/>
          </a:prstGeom>
          <a:noFill/>
        </p:spPr>
        <p:txBody>
          <a:bodyPr wrap="square" rtlCol="0">
            <a:spAutoFit/>
          </a:bodyPr>
          <a:lstStyle/>
          <a:p>
            <a:r>
              <a:rPr lang="en-US" sz="2000" dirty="0">
                <a:latin typeface="Bookman Old Style" panose="02050604050505020204" pitchFamily="18" charset="0"/>
              </a:rPr>
              <a:t>For Dependent Variable As Diagnosed Diabetes Incidence Rate</a:t>
            </a:r>
          </a:p>
        </p:txBody>
      </p:sp>
      <p:sp>
        <p:nvSpPr>
          <p:cNvPr id="5" name="TextBox 4">
            <a:extLst>
              <a:ext uri="{FF2B5EF4-FFF2-40B4-BE49-F238E27FC236}">
                <a16:creationId xmlns:a16="http://schemas.microsoft.com/office/drawing/2014/main" id="{10A138B2-E015-50F1-5140-DDD5AAC61B1F}"/>
              </a:ext>
            </a:extLst>
          </p:cNvPr>
          <p:cNvSpPr txBox="1"/>
          <p:nvPr/>
        </p:nvSpPr>
        <p:spPr>
          <a:xfrm>
            <a:off x="1258347" y="2175558"/>
            <a:ext cx="7357145" cy="400110"/>
          </a:xfrm>
          <a:prstGeom prst="rect">
            <a:avLst/>
          </a:prstGeom>
          <a:noFill/>
        </p:spPr>
        <p:txBody>
          <a:bodyPr wrap="square" rtlCol="0">
            <a:spAutoFit/>
          </a:bodyPr>
          <a:lstStyle/>
          <a:p>
            <a:r>
              <a:rPr lang="en-US" sz="2000" dirty="0">
                <a:latin typeface="Bookman Old Style" panose="02050604050505020204" pitchFamily="18" charset="0"/>
              </a:rPr>
              <a:t>25 Numeric Independent Variables, 1 Factor Variable</a:t>
            </a:r>
          </a:p>
        </p:txBody>
      </p:sp>
      <p:sp>
        <p:nvSpPr>
          <p:cNvPr id="6" name="TextBox 5">
            <a:extLst>
              <a:ext uri="{FF2B5EF4-FFF2-40B4-BE49-F238E27FC236}">
                <a16:creationId xmlns:a16="http://schemas.microsoft.com/office/drawing/2014/main" id="{104B8657-2F16-26E9-C0E6-3FEE70EA9E18}"/>
              </a:ext>
            </a:extLst>
          </p:cNvPr>
          <p:cNvSpPr txBox="1"/>
          <p:nvPr/>
        </p:nvSpPr>
        <p:spPr>
          <a:xfrm>
            <a:off x="1258347" y="2899947"/>
            <a:ext cx="6342077" cy="400110"/>
          </a:xfrm>
          <a:prstGeom prst="rect">
            <a:avLst/>
          </a:prstGeom>
          <a:noFill/>
        </p:spPr>
        <p:txBody>
          <a:bodyPr wrap="square" rtlCol="0">
            <a:spAutoFit/>
          </a:bodyPr>
          <a:lstStyle/>
          <a:p>
            <a:r>
              <a:rPr lang="en-US" sz="2000" dirty="0">
                <a:latin typeface="Bookman Old Style" panose="02050604050505020204" pitchFamily="18" charset="0"/>
              </a:rPr>
              <a:t>2410 Observations          Train/Test Split=75/25</a:t>
            </a:r>
            <a:endParaRPr lang="en-US" sz="2000" dirty="0"/>
          </a:p>
        </p:txBody>
      </p:sp>
      <p:sp>
        <p:nvSpPr>
          <p:cNvPr id="8" name="TextBox 7">
            <a:extLst>
              <a:ext uri="{FF2B5EF4-FFF2-40B4-BE49-F238E27FC236}">
                <a16:creationId xmlns:a16="http://schemas.microsoft.com/office/drawing/2014/main" id="{261C0C85-41E7-3321-4419-4AAF94DFF55C}"/>
              </a:ext>
            </a:extLst>
          </p:cNvPr>
          <p:cNvSpPr txBox="1"/>
          <p:nvPr/>
        </p:nvSpPr>
        <p:spPr>
          <a:xfrm>
            <a:off x="1258348" y="3591208"/>
            <a:ext cx="8875553" cy="400110"/>
          </a:xfrm>
          <a:prstGeom prst="rect">
            <a:avLst/>
          </a:prstGeom>
          <a:noFill/>
        </p:spPr>
        <p:txBody>
          <a:bodyPr wrap="square" rtlCol="0">
            <a:spAutoFit/>
          </a:bodyPr>
          <a:lstStyle/>
          <a:p>
            <a:r>
              <a:rPr lang="en-US" sz="2000" dirty="0">
                <a:latin typeface="Bookman Old Style" panose="02050604050505020204" pitchFamily="18" charset="0"/>
              </a:rPr>
              <a:t>Models will be evaluated on test RMSE(Root Mean Square Error) </a:t>
            </a:r>
            <a:endParaRPr lang="en-US" sz="2000" dirty="0"/>
          </a:p>
        </p:txBody>
      </p:sp>
      <p:sp>
        <p:nvSpPr>
          <p:cNvPr id="9" name="TextBox 8">
            <a:extLst>
              <a:ext uri="{FF2B5EF4-FFF2-40B4-BE49-F238E27FC236}">
                <a16:creationId xmlns:a16="http://schemas.microsoft.com/office/drawing/2014/main" id="{2B9B2E69-59A8-DD77-1430-EA97CF12CA78}"/>
              </a:ext>
            </a:extLst>
          </p:cNvPr>
          <p:cNvSpPr txBox="1"/>
          <p:nvPr/>
        </p:nvSpPr>
        <p:spPr>
          <a:xfrm>
            <a:off x="1258346" y="4142075"/>
            <a:ext cx="7474591" cy="1015663"/>
          </a:xfrm>
          <a:prstGeom prst="rect">
            <a:avLst/>
          </a:prstGeom>
          <a:noFill/>
        </p:spPr>
        <p:txBody>
          <a:bodyPr wrap="square" rtlCol="0">
            <a:spAutoFit/>
          </a:bodyPr>
          <a:lstStyle/>
          <a:p>
            <a:r>
              <a:rPr lang="en-US" sz="2000" dirty="0">
                <a:latin typeface="Bookman Old Style" panose="02050604050505020204" pitchFamily="18" charset="0"/>
              </a:rPr>
              <a:t>Random Forest Model(</a:t>
            </a:r>
            <a:r>
              <a:rPr lang="en-US" sz="2000" dirty="0" err="1">
                <a:latin typeface="Bookman Old Style" panose="02050604050505020204" pitchFamily="18" charset="0"/>
              </a:rPr>
              <a:t>n_estimators</a:t>
            </a:r>
            <a:r>
              <a:rPr lang="en-US" sz="2000" dirty="0">
                <a:latin typeface="Bookman Old Style" panose="02050604050505020204" pitchFamily="18" charset="0"/>
              </a:rPr>
              <a:t>=100, </a:t>
            </a:r>
            <a:r>
              <a:rPr lang="en-US" sz="2000" dirty="0" err="1">
                <a:latin typeface="Bookman Old Style" panose="02050604050505020204" pitchFamily="18" charset="0"/>
              </a:rPr>
              <a:t>random_state</a:t>
            </a:r>
            <a:r>
              <a:rPr lang="en-US" sz="2000" dirty="0">
                <a:latin typeface="Bookman Old Style" panose="02050604050505020204" pitchFamily="18" charset="0"/>
              </a:rPr>
              <a:t>=1,min_samples_split = 15, </a:t>
            </a:r>
            <a:r>
              <a:rPr lang="en-US" sz="2000" dirty="0" err="1">
                <a:latin typeface="Bookman Old Style" panose="02050604050505020204" pitchFamily="18" charset="0"/>
              </a:rPr>
              <a:t>max_depth</a:t>
            </a:r>
            <a:r>
              <a:rPr lang="en-US" sz="2000" dirty="0">
                <a:latin typeface="Bookman Old Style" panose="02050604050505020204" pitchFamily="18" charset="0"/>
              </a:rPr>
              <a:t>=25)</a:t>
            </a:r>
          </a:p>
          <a:p>
            <a:endParaRPr lang="en-US" sz="2000" dirty="0"/>
          </a:p>
        </p:txBody>
      </p:sp>
      <p:sp>
        <p:nvSpPr>
          <p:cNvPr id="11" name="TextBox 10">
            <a:extLst>
              <a:ext uri="{FF2B5EF4-FFF2-40B4-BE49-F238E27FC236}">
                <a16:creationId xmlns:a16="http://schemas.microsoft.com/office/drawing/2014/main" id="{C6B351F8-B7BE-EB10-DD2A-3A87BCEDCA5D}"/>
              </a:ext>
            </a:extLst>
          </p:cNvPr>
          <p:cNvSpPr txBox="1"/>
          <p:nvPr/>
        </p:nvSpPr>
        <p:spPr>
          <a:xfrm>
            <a:off x="1258346" y="4993919"/>
            <a:ext cx="7474591" cy="1015663"/>
          </a:xfrm>
          <a:prstGeom prst="rect">
            <a:avLst/>
          </a:prstGeom>
          <a:noFill/>
        </p:spPr>
        <p:txBody>
          <a:bodyPr wrap="square" rtlCol="0">
            <a:spAutoFit/>
          </a:bodyPr>
          <a:lstStyle/>
          <a:p>
            <a:r>
              <a:rPr lang="en-US" sz="2000" dirty="0" err="1">
                <a:latin typeface="Bookman Old Style" panose="02050604050505020204" pitchFamily="18" charset="0"/>
              </a:rPr>
              <a:t>Xgboost</a:t>
            </a:r>
            <a:r>
              <a:rPr lang="en-US" sz="2000" dirty="0">
                <a:latin typeface="Bookman Old Style" panose="02050604050505020204" pitchFamily="18" charset="0"/>
              </a:rPr>
              <a:t> Model(</a:t>
            </a:r>
            <a:r>
              <a:rPr lang="en-US" sz="2000" dirty="0" err="1">
                <a:latin typeface="Bookman Old Style" panose="02050604050505020204" pitchFamily="18" charset="0"/>
              </a:rPr>
              <a:t>max_depth</a:t>
            </a:r>
            <a:r>
              <a:rPr lang="en-US" sz="2000" dirty="0">
                <a:latin typeface="Bookman Old Style" panose="02050604050505020204" pitchFamily="18" charset="0"/>
              </a:rPr>
              <a:t>=5, </a:t>
            </a:r>
            <a:r>
              <a:rPr lang="en-US" sz="2000" dirty="0" err="1">
                <a:latin typeface="Bookman Old Style" panose="02050604050505020204" pitchFamily="18" charset="0"/>
              </a:rPr>
              <a:t>learning_rate</a:t>
            </a:r>
            <a:r>
              <a:rPr lang="en-US" sz="2000" dirty="0">
                <a:latin typeface="Bookman Old Style" panose="02050604050505020204" pitchFamily="18" charset="0"/>
              </a:rPr>
              <a:t>=0.08, </a:t>
            </a:r>
            <a:r>
              <a:rPr lang="en-US" sz="2000" dirty="0" err="1">
                <a:latin typeface="Bookman Old Style" panose="02050604050505020204" pitchFamily="18" charset="0"/>
              </a:rPr>
              <a:t>n_estimators</a:t>
            </a:r>
            <a:r>
              <a:rPr lang="en-US" sz="2000" dirty="0">
                <a:latin typeface="Bookman Old Style" panose="02050604050505020204" pitchFamily="18" charset="0"/>
              </a:rPr>
              <a:t>=300 )</a:t>
            </a:r>
          </a:p>
          <a:p>
            <a:endParaRPr lang="en-US" sz="2000" dirty="0"/>
          </a:p>
        </p:txBody>
      </p:sp>
    </p:spTree>
    <p:extLst>
      <p:ext uri="{BB962C8B-B14F-4D97-AF65-F5344CB8AC3E}">
        <p14:creationId xmlns:p14="http://schemas.microsoft.com/office/powerpoint/2010/main" val="2960562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30E8-0396-89BF-B393-6D26DF008167}"/>
              </a:ext>
            </a:extLst>
          </p:cNvPr>
          <p:cNvSpPr>
            <a:spLocks noGrp="1"/>
          </p:cNvSpPr>
          <p:nvPr>
            <p:ph type="title"/>
          </p:nvPr>
        </p:nvSpPr>
        <p:spPr/>
        <p:txBody>
          <a:bodyPr/>
          <a:lstStyle/>
          <a:p>
            <a:r>
              <a:rPr lang="en-US" dirty="0"/>
              <a:t>Random Forest Model</a:t>
            </a:r>
          </a:p>
        </p:txBody>
      </p:sp>
      <p:pic>
        <p:nvPicPr>
          <p:cNvPr id="5" name="Picture 4" descr="Text&#10;&#10;Description automatically generated">
            <a:extLst>
              <a:ext uri="{FF2B5EF4-FFF2-40B4-BE49-F238E27FC236}">
                <a16:creationId xmlns:a16="http://schemas.microsoft.com/office/drawing/2014/main" id="{AA067DD8-BC45-265E-7DE6-F05B0F13B524}"/>
              </a:ext>
            </a:extLst>
          </p:cNvPr>
          <p:cNvPicPr>
            <a:picLocks noChangeAspect="1"/>
          </p:cNvPicPr>
          <p:nvPr/>
        </p:nvPicPr>
        <p:blipFill>
          <a:blip r:embed="rId2"/>
          <a:stretch>
            <a:fillRect/>
          </a:stretch>
        </p:blipFill>
        <p:spPr>
          <a:xfrm>
            <a:off x="0" y="1938779"/>
            <a:ext cx="7411484" cy="4305901"/>
          </a:xfrm>
          <a:prstGeom prst="rect">
            <a:avLst/>
          </a:prstGeom>
        </p:spPr>
      </p:pic>
      <p:pic>
        <p:nvPicPr>
          <p:cNvPr id="9" name="Picture 8" descr="Chart, scatter chart&#10;&#10;Description automatically generated">
            <a:extLst>
              <a:ext uri="{FF2B5EF4-FFF2-40B4-BE49-F238E27FC236}">
                <a16:creationId xmlns:a16="http://schemas.microsoft.com/office/drawing/2014/main" id="{1D91A2DD-5420-1C18-80A0-9C08FD28B1E0}"/>
              </a:ext>
            </a:extLst>
          </p:cNvPr>
          <p:cNvPicPr>
            <a:picLocks noChangeAspect="1"/>
          </p:cNvPicPr>
          <p:nvPr/>
        </p:nvPicPr>
        <p:blipFill>
          <a:blip r:embed="rId3"/>
          <a:stretch>
            <a:fillRect/>
          </a:stretch>
        </p:blipFill>
        <p:spPr>
          <a:xfrm>
            <a:off x="7411484" y="1906122"/>
            <a:ext cx="4124901" cy="4267796"/>
          </a:xfrm>
          <a:prstGeom prst="rect">
            <a:avLst/>
          </a:prstGeom>
        </p:spPr>
      </p:pic>
    </p:spTree>
    <p:extLst>
      <p:ext uri="{BB962C8B-B14F-4D97-AF65-F5344CB8AC3E}">
        <p14:creationId xmlns:p14="http://schemas.microsoft.com/office/powerpoint/2010/main" val="683508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30E8-0396-89BF-B393-6D26DF008167}"/>
              </a:ext>
            </a:extLst>
          </p:cNvPr>
          <p:cNvSpPr>
            <a:spLocks noGrp="1"/>
          </p:cNvSpPr>
          <p:nvPr>
            <p:ph type="title"/>
          </p:nvPr>
        </p:nvSpPr>
        <p:spPr/>
        <p:txBody>
          <a:bodyPr/>
          <a:lstStyle/>
          <a:p>
            <a:r>
              <a:rPr lang="en-US" dirty="0" err="1"/>
              <a:t>Xgboost</a:t>
            </a:r>
            <a:r>
              <a:rPr lang="en-US" dirty="0"/>
              <a:t> Model</a:t>
            </a:r>
          </a:p>
        </p:txBody>
      </p:sp>
      <p:pic>
        <p:nvPicPr>
          <p:cNvPr id="4" name="Picture 3" descr="Chart, scatter chart&#10;&#10;Description automatically generated">
            <a:extLst>
              <a:ext uri="{FF2B5EF4-FFF2-40B4-BE49-F238E27FC236}">
                <a16:creationId xmlns:a16="http://schemas.microsoft.com/office/drawing/2014/main" id="{819D5446-6D89-6052-CD2F-11982A6337F9}"/>
              </a:ext>
            </a:extLst>
          </p:cNvPr>
          <p:cNvPicPr>
            <a:picLocks noChangeAspect="1"/>
          </p:cNvPicPr>
          <p:nvPr/>
        </p:nvPicPr>
        <p:blipFill>
          <a:blip r:embed="rId2"/>
          <a:stretch>
            <a:fillRect/>
          </a:stretch>
        </p:blipFill>
        <p:spPr>
          <a:xfrm>
            <a:off x="7438831" y="1911510"/>
            <a:ext cx="4163006" cy="4210638"/>
          </a:xfrm>
          <a:prstGeom prst="rect">
            <a:avLst/>
          </a:prstGeom>
        </p:spPr>
      </p:pic>
      <p:pic>
        <p:nvPicPr>
          <p:cNvPr id="7" name="Picture 6" descr="Text&#10;&#10;Description automatically generated">
            <a:extLst>
              <a:ext uri="{FF2B5EF4-FFF2-40B4-BE49-F238E27FC236}">
                <a16:creationId xmlns:a16="http://schemas.microsoft.com/office/drawing/2014/main" id="{79C71F26-8430-0001-A92A-DEB1E90D5190}"/>
              </a:ext>
            </a:extLst>
          </p:cNvPr>
          <p:cNvPicPr>
            <a:picLocks noChangeAspect="1"/>
          </p:cNvPicPr>
          <p:nvPr/>
        </p:nvPicPr>
        <p:blipFill>
          <a:blip r:embed="rId3"/>
          <a:stretch>
            <a:fillRect/>
          </a:stretch>
        </p:blipFill>
        <p:spPr>
          <a:xfrm>
            <a:off x="219095" y="1995810"/>
            <a:ext cx="6677957" cy="3724795"/>
          </a:xfrm>
          <a:prstGeom prst="rect">
            <a:avLst/>
          </a:prstGeom>
        </p:spPr>
      </p:pic>
    </p:spTree>
    <p:extLst>
      <p:ext uri="{BB962C8B-B14F-4D97-AF65-F5344CB8AC3E}">
        <p14:creationId xmlns:p14="http://schemas.microsoft.com/office/powerpoint/2010/main" val="231458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4818-8AE6-11A4-6207-12DCDC18D608}"/>
              </a:ext>
            </a:extLst>
          </p:cNvPr>
          <p:cNvSpPr>
            <a:spLocks noGrp="1"/>
          </p:cNvSpPr>
          <p:nvPr>
            <p:ph type="title"/>
          </p:nvPr>
        </p:nvSpPr>
        <p:spPr>
          <a:xfrm>
            <a:off x="1066800" y="-569074"/>
            <a:ext cx="10058400" cy="1450757"/>
          </a:xfrm>
        </p:spPr>
        <p:txBody>
          <a:bodyPr/>
          <a:lstStyle/>
          <a:p>
            <a:r>
              <a:rPr lang="en-US" dirty="0"/>
              <a:t>Machine Learning Models</a:t>
            </a:r>
          </a:p>
        </p:txBody>
      </p:sp>
      <p:sp>
        <p:nvSpPr>
          <p:cNvPr id="4" name="TextBox 3">
            <a:extLst>
              <a:ext uri="{FF2B5EF4-FFF2-40B4-BE49-F238E27FC236}">
                <a16:creationId xmlns:a16="http://schemas.microsoft.com/office/drawing/2014/main" id="{F8622C4B-AF57-28CF-BEDA-80C8855FE1BE}"/>
              </a:ext>
            </a:extLst>
          </p:cNvPr>
          <p:cNvSpPr txBox="1"/>
          <p:nvPr/>
        </p:nvSpPr>
        <p:spPr>
          <a:xfrm>
            <a:off x="1258347" y="1209138"/>
            <a:ext cx="7474590" cy="400110"/>
          </a:xfrm>
          <a:prstGeom prst="rect">
            <a:avLst/>
          </a:prstGeom>
          <a:noFill/>
        </p:spPr>
        <p:txBody>
          <a:bodyPr wrap="square" rtlCol="0">
            <a:spAutoFit/>
          </a:bodyPr>
          <a:lstStyle/>
          <a:p>
            <a:r>
              <a:rPr lang="en-US" sz="2000" dirty="0">
                <a:latin typeface="Bookman Old Style" panose="02050604050505020204" pitchFamily="18" charset="0"/>
              </a:rPr>
              <a:t>For Dependent Variable As Diabetes Mortality Rate</a:t>
            </a:r>
          </a:p>
        </p:txBody>
      </p:sp>
      <p:sp>
        <p:nvSpPr>
          <p:cNvPr id="5" name="TextBox 4">
            <a:extLst>
              <a:ext uri="{FF2B5EF4-FFF2-40B4-BE49-F238E27FC236}">
                <a16:creationId xmlns:a16="http://schemas.microsoft.com/office/drawing/2014/main" id="{10A138B2-E015-50F1-5140-DDD5AAC61B1F}"/>
              </a:ext>
            </a:extLst>
          </p:cNvPr>
          <p:cNvSpPr txBox="1"/>
          <p:nvPr/>
        </p:nvSpPr>
        <p:spPr>
          <a:xfrm>
            <a:off x="1258347" y="2175558"/>
            <a:ext cx="7357145" cy="400110"/>
          </a:xfrm>
          <a:prstGeom prst="rect">
            <a:avLst/>
          </a:prstGeom>
          <a:noFill/>
        </p:spPr>
        <p:txBody>
          <a:bodyPr wrap="square" rtlCol="0">
            <a:spAutoFit/>
          </a:bodyPr>
          <a:lstStyle/>
          <a:p>
            <a:r>
              <a:rPr lang="en-US" sz="2000" dirty="0">
                <a:latin typeface="Bookman Old Style" panose="02050604050505020204" pitchFamily="18" charset="0"/>
              </a:rPr>
              <a:t>25 Numeric Independent Variables, 1 Factor Variable</a:t>
            </a:r>
          </a:p>
        </p:txBody>
      </p:sp>
      <p:sp>
        <p:nvSpPr>
          <p:cNvPr id="6" name="TextBox 5">
            <a:extLst>
              <a:ext uri="{FF2B5EF4-FFF2-40B4-BE49-F238E27FC236}">
                <a16:creationId xmlns:a16="http://schemas.microsoft.com/office/drawing/2014/main" id="{104B8657-2F16-26E9-C0E6-3FEE70EA9E18}"/>
              </a:ext>
            </a:extLst>
          </p:cNvPr>
          <p:cNvSpPr txBox="1"/>
          <p:nvPr/>
        </p:nvSpPr>
        <p:spPr>
          <a:xfrm>
            <a:off x="1258347" y="2899947"/>
            <a:ext cx="6342077" cy="400110"/>
          </a:xfrm>
          <a:prstGeom prst="rect">
            <a:avLst/>
          </a:prstGeom>
          <a:noFill/>
        </p:spPr>
        <p:txBody>
          <a:bodyPr wrap="square" rtlCol="0">
            <a:spAutoFit/>
          </a:bodyPr>
          <a:lstStyle/>
          <a:p>
            <a:r>
              <a:rPr lang="en-US" sz="2000" dirty="0">
                <a:latin typeface="Bookman Old Style" panose="02050604050505020204" pitchFamily="18" charset="0"/>
              </a:rPr>
              <a:t>1433 Observations          Train/Test Split=75/25</a:t>
            </a:r>
            <a:endParaRPr lang="en-US" sz="2000" dirty="0"/>
          </a:p>
        </p:txBody>
      </p:sp>
      <p:sp>
        <p:nvSpPr>
          <p:cNvPr id="8" name="TextBox 7">
            <a:extLst>
              <a:ext uri="{FF2B5EF4-FFF2-40B4-BE49-F238E27FC236}">
                <a16:creationId xmlns:a16="http://schemas.microsoft.com/office/drawing/2014/main" id="{261C0C85-41E7-3321-4419-4AAF94DFF55C}"/>
              </a:ext>
            </a:extLst>
          </p:cNvPr>
          <p:cNvSpPr txBox="1"/>
          <p:nvPr/>
        </p:nvSpPr>
        <p:spPr>
          <a:xfrm>
            <a:off x="1258348" y="3591208"/>
            <a:ext cx="8875553" cy="400110"/>
          </a:xfrm>
          <a:prstGeom prst="rect">
            <a:avLst/>
          </a:prstGeom>
          <a:noFill/>
        </p:spPr>
        <p:txBody>
          <a:bodyPr wrap="square" rtlCol="0">
            <a:spAutoFit/>
          </a:bodyPr>
          <a:lstStyle/>
          <a:p>
            <a:r>
              <a:rPr lang="en-US" sz="2000" dirty="0">
                <a:latin typeface="Bookman Old Style" panose="02050604050505020204" pitchFamily="18" charset="0"/>
              </a:rPr>
              <a:t>Models will be evaluated on test RMSE(Root Mean Square Error) </a:t>
            </a:r>
            <a:endParaRPr lang="en-US" sz="2000" dirty="0"/>
          </a:p>
        </p:txBody>
      </p:sp>
      <p:sp>
        <p:nvSpPr>
          <p:cNvPr id="11" name="TextBox 10">
            <a:extLst>
              <a:ext uri="{FF2B5EF4-FFF2-40B4-BE49-F238E27FC236}">
                <a16:creationId xmlns:a16="http://schemas.microsoft.com/office/drawing/2014/main" id="{9972F0BA-E199-5510-9382-6BDA6DBC903D}"/>
              </a:ext>
            </a:extLst>
          </p:cNvPr>
          <p:cNvSpPr txBox="1"/>
          <p:nvPr/>
        </p:nvSpPr>
        <p:spPr>
          <a:xfrm>
            <a:off x="1258346" y="4214651"/>
            <a:ext cx="7474591" cy="707886"/>
          </a:xfrm>
          <a:prstGeom prst="rect">
            <a:avLst/>
          </a:prstGeom>
          <a:noFill/>
        </p:spPr>
        <p:txBody>
          <a:bodyPr wrap="square" rtlCol="0">
            <a:spAutoFit/>
          </a:bodyPr>
          <a:lstStyle/>
          <a:p>
            <a:r>
              <a:rPr lang="en-US" sz="2000" dirty="0">
                <a:latin typeface="Bookman Old Style" panose="02050604050505020204" pitchFamily="18" charset="0"/>
              </a:rPr>
              <a:t>Random Forest Model(</a:t>
            </a:r>
            <a:r>
              <a:rPr lang="en-US" sz="2000" dirty="0" err="1">
                <a:latin typeface="Bookman Old Style" panose="02050604050505020204" pitchFamily="18" charset="0"/>
              </a:rPr>
              <a:t>n_estimators</a:t>
            </a:r>
            <a:r>
              <a:rPr lang="en-US" sz="2000" dirty="0">
                <a:latin typeface="Bookman Old Style" panose="02050604050505020204" pitchFamily="18" charset="0"/>
              </a:rPr>
              <a:t>=100, </a:t>
            </a:r>
            <a:r>
              <a:rPr lang="en-US" sz="2000" dirty="0" err="1">
                <a:latin typeface="Bookman Old Style" panose="02050604050505020204" pitchFamily="18" charset="0"/>
              </a:rPr>
              <a:t>random_state</a:t>
            </a:r>
            <a:r>
              <a:rPr lang="en-US" sz="2000" dirty="0">
                <a:latin typeface="Bookman Old Style" panose="02050604050505020204" pitchFamily="18" charset="0"/>
              </a:rPr>
              <a:t>=1,min_samples_split = 10, </a:t>
            </a:r>
            <a:r>
              <a:rPr lang="en-US" sz="2000" dirty="0" err="1">
                <a:latin typeface="Bookman Old Style" panose="02050604050505020204" pitchFamily="18" charset="0"/>
              </a:rPr>
              <a:t>max_depth</a:t>
            </a:r>
            <a:r>
              <a:rPr lang="en-US" sz="2000" dirty="0">
                <a:latin typeface="Bookman Old Style" panose="02050604050505020204" pitchFamily="18" charset="0"/>
              </a:rPr>
              <a:t>=10)</a:t>
            </a:r>
            <a:endParaRPr lang="en-US" sz="2000" dirty="0"/>
          </a:p>
        </p:txBody>
      </p:sp>
      <p:sp>
        <p:nvSpPr>
          <p:cNvPr id="12" name="TextBox 11">
            <a:extLst>
              <a:ext uri="{FF2B5EF4-FFF2-40B4-BE49-F238E27FC236}">
                <a16:creationId xmlns:a16="http://schemas.microsoft.com/office/drawing/2014/main" id="{0D580E9B-0C38-E988-8151-B07B19118BF2}"/>
              </a:ext>
            </a:extLst>
          </p:cNvPr>
          <p:cNvSpPr txBox="1"/>
          <p:nvPr/>
        </p:nvSpPr>
        <p:spPr>
          <a:xfrm>
            <a:off x="1258346" y="5006858"/>
            <a:ext cx="7474591" cy="1015663"/>
          </a:xfrm>
          <a:prstGeom prst="rect">
            <a:avLst/>
          </a:prstGeom>
          <a:noFill/>
        </p:spPr>
        <p:txBody>
          <a:bodyPr wrap="square" rtlCol="0">
            <a:spAutoFit/>
          </a:bodyPr>
          <a:lstStyle/>
          <a:p>
            <a:r>
              <a:rPr lang="en-US" sz="2000" dirty="0" err="1">
                <a:latin typeface="Bookman Old Style" panose="02050604050505020204" pitchFamily="18" charset="0"/>
              </a:rPr>
              <a:t>Xgboost</a:t>
            </a:r>
            <a:r>
              <a:rPr lang="en-US" sz="2000" dirty="0">
                <a:latin typeface="Bookman Old Style" panose="02050604050505020204" pitchFamily="18" charset="0"/>
              </a:rPr>
              <a:t> Model(</a:t>
            </a:r>
            <a:r>
              <a:rPr lang="en-US" sz="2000" dirty="0" err="1">
                <a:latin typeface="Bookman Old Style" panose="02050604050505020204" pitchFamily="18" charset="0"/>
              </a:rPr>
              <a:t>max_depth</a:t>
            </a:r>
            <a:r>
              <a:rPr lang="en-US" sz="2000" dirty="0">
                <a:latin typeface="Bookman Old Style" panose="02050604050505020204" pitchFamily="18" charset="0"/>
              </a:rPr>
              <a:t>=5, </a:t>
            </a:r>
            <a:r>
              <a:rPr lang="en-US" sz="2000" dirty="0" err="1">
                <a:latin typeface="Bookman Old Style" panose="02050604050505020204" pitchFamily="18" charset="0"/>
              </a:rPr>
              <a:t>learning_rate</a:t>
            </a:r>
            <a:r>
              <a:rPr lang="en-US" sz="2000" dirty="0">
                <a:latin typeface="Bookman Old Style" panose="02050604050505020204" pitchFamily="18" charset="0"/>
              </a:rPr>
              <a:t>=0.08, </a:t>
            </a:r>
            <a:r>
              <a:rPr lang="en-US" sz="2000" dirty="0" err="1">
                <a:latin typeface="Bookman Old Style" panose="02050604050505020204" pitchFamily="18" charset="0"/>
              </a:rPr>
              <a:t>n_estimators</a:t>
            </a:r>
            <a:r>
              <a:rPr lang="en-US" sz="2000" dirty="0">
                <a:latin typeface="Bookman Old Style" panose="02050604050505020204" pitchFamily="18" charset="0"/>
              </a:rPr>
              <a:t>=100 )</a:t>
            </a:r>
          </a:p>
          <a:p>
            <a:endParaRPr lang="en-US" sz="2000" dirty="0"/>
          </a:p>
        </p:txBody>
      </p:sp>
    </p:spTree>
    <p:extLst>
      <p:ext uri="{BB962C8B-B14F-4D97-AF65-F5344CB8AC3E}">
        <p14:creationId xmlns:p14="http://schemas.microsoft.com/office/powerpoint/2010/main" val="1324780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30E8-0396-89BF-B393-6D26DF008167}"/>
              </a:ext>
            </a:extLst>
          </p:cNvPr>
          <p:cNvSpPr>
            <a:spLocks noGrp="1"/>
          </p:cNvSpPr>
          <p:nvPr>
            <p:ph type="title"/>
          </p:nvPr>
        </p:nvSpPr>
        <p:spPr/>
        <p:txBody>
          <a:bodyPr/>
          <a:lstStyle/>
          <a:p>
            <a:r>
              <a:rPr lang="en-US" dirty="0"/>
              <a:t>Random Forest Model</a:t>
            </a:r>
          </a:p>
        </p:txBody>
      </p:sp>
      <p:pic>
        <p:nvPicPr>
          <p:cNvPr id="4" name="Picture 3" descr="Text&#10;&#10;Description automatically generated">
            <a:extLst>
              <a:ext uri="{FF2B5EF4-FFF2-40B4-BE49-F238E27FC236}">
                <a16:creationId xmlns:a16="http://schemas.microsoft.com/office/drawing/2014/main" id="{26783489-D915-FB07-3BFB-F3BAC459013B}"/>
              </a:ext>
            </a:extLst>
          </p:cNvPr>
          <p:cNvPicPr>
            <a:picLocks noChangeAspect="1"/>
          </p:cNvPicPr>
          <p:nvPr/>
        </p:nvPicPr>
        <p:blipFill>
          <a:blip r:embed="rId2"/>
          <a:stretch>
            <a:fillRect/>
          </a:stretch>
        </p:blipFill>
        <p:spPr>
          <a:xfrm>
            <a:off x="221767" y="1969633"/>
            <a:ext cx="6496957" cy="4210638"/>
          </a:xfrm>
          <a:prstGeom prst="rect">
            <a:avLst/>
          </a:prstGeom>
        </p:spPr>
      </p:pic>
      <p:pic>
        <p:nvPicPr>
          <p:cNvPr id="7" name="Picture 6" descr="Chart, scatter chart&#10;&#10;Description automatically generated">
            <a:extLst>
              <a:ext uri="{FF2B5EF4-FFF2-40B4-BE49-F238E27FC236}">
                <a16:creationId xmlns:a16="http://schemas.microsoft.com/office/drawing/2014/main" id="{470C90D4-FB26-6785-AE63-749F6EC82D3E}"/>
              </a:ext>
            </a:extLst>
          </p:cNvPr>
          <p:cNvPicPr>
            <a:picLocks noChangeAspect="1"/>
          </p:cNvPicPr>
          <p:nvPr/>
        </p:nvPicPr>
        <p:blipFill>
          <a:blip r:embed="rId3"/>
          <a:stretch>
            <a:fillRect/>
          </a:stretch>
        </p:blipFill>
        <p:spPr>
          <a:xfrm>
            <a:off x="6933608" y="1936976"/>
            <a:ext cx="4296375" cy="4153480"/>
          </a:xfrm>
          <a:prstGeom prst="rect">
            <a:avLst/>
          </a:prstGeom>
        </p:spPr>
      </p:pic>
    </p:spTree>
    <p:extLst>
      <p:ext uri="{BB962C8B-B14F-4D97-AF65-F5344CB8AC3E}">
        <p14:creationId xmlns:p14="http://schemas.microsoft.com/office/powerpoint/2010/main" val="2085114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30E8-0396-89BF-B393-6D26DF008167}"/>
              </a:ext>
            </a:extLst>
          </p:cNvPr>
          <p:cNvSpPr>
            <a:spLocks noGrp="1"/>
          </p:cNvSpPr>
          <p:nvPr>
            <p:ph type="title"/>
          </p:nvPr>
        </p:nvSpPr>
        <p:spPr/>
        <p:txBody>
          <a:bodyPr/>
          <a:lstStyle/>
          <a:p>
            <a:r>
              <a:rPr lang="en-US" dirty="0" err="1"/>
              <a:t>Xgboost</a:t>
            </a:r>
            <a:r>
              <a:rPr lang="en-US" dirty="0"/>
              <a:t> Model</a:t>
            </a:r>
          </a:p>
        </p:txBody>
      </p:sp>
      <p:pic>
        <p:nvPicPr>
          <p:cNvPr id="5" name="Picture 4" descr="Chart, scatter chart&#10;&#10;Description automatically generated">
            <a:extLst>
              <a:ext uri="{FF2B5EF4-FFF2-40B4-BE49-F238E27FC236}">
                <a16:creationId xmlns:a16="http://schemas.microsoft.com/office/drawing/2014/main" id="{2B94FC7E-866A-BD57-B2A1-81C4DB8938A8}"/>
              </a:ext>
            </a:extLst>
          </p:cNvPr>
          <p:cNvPicPr>
            <a:picLocks noChangeAspect="1"/>
          </p:cNvPicPr>
          <p:nvPr/>
        </p:nvPicPr>
        <p:blipFill>
          <a:blip r:embed="rId2"/>
          <a:stretch>
            <a:fillRect/>
          </a:stretch>
        </p:blipFill>
        <p:spPr>
          <a:xfrm>
            <a:off x="7329866" y="2023672"/>
            <a:ext cx="4324954" cy="4191585"/>
          </a:xfrm>
          <a:prstGeom prst="rect">
            <a:avLst/>
          </a:prstGeom>
        </p:spPr>
      </p:pic>
      <p:pic>
        <p:nvPicPr>
          <p:cNvPr id="8" name="Picture 7" descr="Text&#10;&#10;Description automatically generated">
            <a:extLst>
              <a:ext uri="{FF2B5EF4-FFF2-40B4-BE49-F238E27FC236}">
                <a16:creationId xmlns:a16="http://schemas.microsoft.com/office/drawing/2014/main" id="{F37E2A1C-2A6B-357E-C7AC-3CD685B748A4}"/>
              </a:ext>
            </a:extLst>
          </p:cNvPr>
          <p:cNvPicPr>
            <a:picLocks noChangeAspect="1"/>
          </p:cNvPicPr>
          <p:nvPr/>
        </p:nvPicPr>
        <p:blipFill>
          <a:blip r:embed="rId3"/>
          <a:stretch>
            <a:fillRect/>
          </a:stretch>
        </p:blipFill>
        <p:spPr>
          <a:xfrm>
            <a:off x="537180" y="2023672"/>
            <a:ext cx="6611273" cy="3753374"/>
          </a:xfrm>
          <a:prstGeom prst="rect">
            <a:avLst/>
          </a:prstGeom>
        </p:spPr>
      </p:pic>
    </p:spTree>
    <p:extLst>
      <p:ext uri="{BB962C8B-B14F-4D97-AF65-F5344CB8AC3E}">
        <p14:creationId xmlns:p14="http://schemas.microsoft.com/office/powerpoint/2010/main" val="769552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2B07CDC1-3AD6-6E38-A745-E52347CFD3DB}"/>
              </a:ext>
            </a:extLst>
          </p:cNvPr>
          <p:cNvPicPr>
            <a:picLocks noChangeAspect="1"/>
          </p:cNvPicPr>
          <p:nvPr/>
        </p:nvPicPr>
        <p:blipFill>
          <a:blip r:embed="rId2"/>
          <a:stretch>
            <a:fillRect/>
          </a:stretch>
        </p:blipFill>
        <p:spPr>
          <a:xfrm>
            <a:off x="5697895" y="2697039"/>
            <a:ext cx="4700057" cy="3458532"/>
          </a:xfrm>
          <a:prstGeom prst="rect">
            <a:avLst/>
          </a:prstGeom>
        </p:spPr>
      </p:pic>
      <p:pic>
        <p:nvPicPr>
          <p:cNvPr id="7" name="Picture 6" descr="Chart, scatter chart&#10;&#10;Description automatically generated">
            <a:extLst>
              <a:ext uri="{FF2B5EF4-FFF2-40B4-BE49-F238E27FC236}">
                <a16:creationId xmlns:a16="http://schemas.microsoft.com/office/drawing/2014/main" id="{DA7D39F2-F959-E585-0027-5801EE36166C}"/>
              </a:ext>
            </a:extLst>
          </p:cNvPr>
          <p:cNvPicPr>
            <a:picLocks noChangeAspect="1"/>
          </p:cNvPicPr>
          <p:nvPr/>
        </p:nvPicPr>
        <p:blipFill>
          <a:blip r:embed="rId3"/>
          <a:stretch>
            <a:fillRect/>
          </a:stretch>
        </p:blipFill>
        <p:spPr>
          <a:xfrm>
            <a:off x="708589" y="2697039"/>
            <a:ext cx="4553876" cy="3486756"/>
          </a:xfrm>
          <a:prstGeom prst="rect">
            <a:avLst/>
          </a:prstGeom>
        </p:spPr>
      </p:pic>
      <p:sp>
        <p:nvSpPr>
          <p:cNvPr id="9" name="TextBox 8">
            <a:extLst>
              <a:ext uri="{FF2B5EF4-FFF2-40B4-BE49-F238E27FC236}">
                <a16:creationId xmlns:a16="http://schemas.microsoft.com/office/drawing/2014/main" id="{DCB04C4B-BFFD-B238-2930-B8D67EE9FCD8}"/>
              </a:ext>
            </a:extLst>
          </p:cNvPr>
          <p:cNvSpPr txBox="1"/>
          <p:nvPr/>
        </p:nvSpPr>
        <p:spPr>
          <a:xfrm>
            <a:off x="1018982" y="333097"/>
            <a:ext cx="6097554" cy="584775"/>
          </a:xfrm>
          <a:prstGeom prst="rect">
            <a:avLst/>
          </a:prstGeom>
          <a:noFill/>
        </p:spPr>
        <p:txBody>
          <a:bodyPr wrap="square">
            <a:spAutoFit/>
          </a:bodyPr>
          <a:lstStyle/>
          <a:p>
            <a:r>
              <a:rPr lang="en-US" sz="3200" dirty="0">
                <a:latin typeface="Bookman Old Style" panose="02050604050505020204" pitchFamily="18" charset="0"/>
              </a:rPr>
              <a:t>Incidence Rate Residual Plots</a:t>
            </a:r>
            <a:endParaRPr lang="en-US" sz="3200" dirty="0"/>
          </a:p>
        </p:txBody>
      </p:sp>
      <p:sp>
        <p:nvSpPr>
          <p:cNvPr id="10" name="TextBox 9">
            <a:extLst>
              <a:ext uri="{FF2B5EF4-FFF2-40B4-BE49-F238E27FC236}">
                <a16:creationId xmlns:a16="http://schemas.microsoft.com/office/drawing/2014/main" id="{93815AC6-F24A-2FB6-FB1A-13BF147E738B}"/>
              </a:ext>
            </a:extLst>
          </p:cNvPr>
          <p:cNvSpPr txBox="1"/>
          <p:nvPr/>
        </p:nvSpPr>
        <p:spPr>
          <a:xfrm>
            <a:off x="1817334" y="2029071"/>
            <a:ext cx="2511385" cy="461665"/>
          </a:xfrm>
          <a:prstGeom prst="rect">
            <a:avLst/>
          </a:prstGeom>
          <a:noFill/>
        </p:spPr>
        <p:txBody>
          <a:bodyPr wrap="square">
            <a:spAutoFit/>
          </a:bodyPr>
          <a:lstStyle/>
          <a:p>
            <a:r>
              <a:rPr lang="en-US" sz="2400" dirty="0">
                <a:latin typeface="Bookman Old Style" panose="02050604050505020204" pitchFamily="18" charset="0"/>
              </a:rPr>
              <a:t>Random Forest</a:t>
            </a:r>
            <a:endParaRPr lang="en-US" sz="2400" dirty="0"/>
          </a:p>
        </p:txBody>
      </p:sp>
      <p:sp>
        <p:nvSpPr>
          <p:cNvPr id="11" name="TextBox 10">
            <a:extLst>
              <a:ext uri="{FF2B5EF4-FFF2-40B4-BE49-F238E27FC236}">
                <a16:creationId xmlns:a16="http://schemas.microsoft.com/office/drawing/2014/main" id="{FE7A84F5-28B0-0C28-9211-70528C40B0A4}"/>
              </a:ext>
            </a:extLst>
          </p:cNvPr>
          <p:cNvSpPr txBox="1"/>
          <p:nvPr/>
        </p:nvSpPr>
        <p:spPr>
          <a:xfrm>
            <a:off x="7481301" y="2019617"/>
            <a:ext cx="2511385" cy="461665"/>
          </a:xfrm>
          <a:prstGeom prst="rect">
            <a:avLst/>
          </a:prstGeom>
          <a:noFill/>
        </p:spPr>
        <p:txBody>
          <a:bodyPr wrap="square">
            <a:spAutoFit/>
          </a:bodyPr>
          <a:lstStyle/>
          <a:p>
            <a:r>
              <a:rPr lang="en-US" sz="2400" dirty="0" err="1">
                <a:latin typeface="Bookman Old Style" panose="02050604050505020204" pitchFamily="18" charset="0"/>
              </a:rPr>
              <a:t>Xgboost</a:t>
            </a:r>
            <a:endParaRPr lang="en-US" sz="2400" dirty="0"/>
          </a:p>
        </p:txBody>
      </p:sp>
    </p:spTree>
    <p:extLst>
      <p:ext uri="{BB962C8B-B14F-4D97-AF65-F5344CB8AC3E}">
        <p14:creationId xmlns:p14="http://schemas.microsoft.com/office/powerpoint/2010/main" val="2627891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CB04C4B-BFFD-B238-2930-B8D67EE9FCD8}"/>
              </a:ext>
            </a:extLst>
          </p:cNvPr>
          <p:cNvSpPr txBox="1"/>
          <p:nvPr/>
        </p:nvSpPr>
        <p:spPr>
          <a:xfrm>
            <a:off x="1018982" y="333097"/>
            <a:ext cx="6097554" cy="584775"/>
          </a:xfrm>
          <a:prstGeom prst="rect">
            <a:avLst/>
          </a:prstGeom>
          <a:noFill/>
        </p:spPr>
        <p:txBody>
          <a:bodyPr wrap="square">
            <a:spAutoFit/>
          </a:bodyPr>
          <a:lstStyle/>
          <a:p>
            <a:r>
              <a:rPr lang="en-US" sz="3200" dirty="0">
                <a:latin typeface="Bookman Old Style" panose="02050604050505020204" pitchFamily="18" charset="0"/>
              </a:rPr>
              <a:t>Mortality Rate Residual Plots</a:t>
            </a:r>
            <a:endParaRPr lang="en-US" sz="3200" dirty="0"/>
          </a:p>
        </p:txBody>
      </p:sp>
      <p:sp>
        <p:nvSpPr>
          <p:cNvPr id="10" name="TextBox 9">
            <a:extLst>
              <a:ext uri="{FF2B5EF4-FFF2-40B4-BE49-F238E27FC236}">
                <a16:creationId xmlns:a16="http://schemas.microsoft.com/office/drawing/2014/main" id="{93815AC6-F24A-2FB6-FB1A-13BF147E738B}"/>
              </a:ext>
            </a:extLst>
          </p:cNvPr>
          <p:cNvSpPr txBox="1"/>
          <p:nvPr/>
        </p:nvSpPr>
        <p:spPr>
          <a:xfrm>
            <a:off x="1817334" y="2029071"/>
            <a:ext cx="2511385" cy="461665"/>
          </a:xfrm>
          <a:prstGeom prst="rect">
            <a:avLst/>
          </a:prstGeom>
          <a:noFill/>
        </p:spPr>
        <p:txBody>
          <a:bodyPr wrap="square">
            <a:spAutoFit/>
          </a:bodyPr>
          <a:lstStyle/>
          <a:p>
            <a:r>
              <a:rPr lang="en-US" sz="2400" dirty="0">
                <a:latin typeface="Bookman Old Style" panose="02050604050505020204" pitchFamily="18" charset="0"/>
              </a:rPr>
              <a:t>Random Forest</a:t>
            </a:r>
            <a:endParaRPr lang="en-US" sz="2400" dirty="0"/>
          </a:p>
        </p:txBody>
      </p:sp>
      <p:sp>
        <p:nvSpPr>
          <p:cNvPr id="11" name="TextBox 10">
            <a:extLst>
              <a:ext uri="{FF2B5EF4-FFF2-40B4-BE49-F238E27FC236}">
                <a16:creationId xmlns:a16="http://schemas.microsoft.com/office/drawing/2014/main" id="{FE7A84F5-28B0-0C28-9211-70528C40B0A4}"/>
              </a:ext>
            </a:extLst>
          </p:cNvPr>
          <p:cNvSpPr txBox="1"/>
          <p:nvPr/>
        </p:nvSpPr>
        <p:spPr>
          <a:xfrm>
            <a:off x="7481301" y="2019617"/>
            <a:ext cx="2511385" cy="461665"/>
          </a:xfrm>
          <a:prstGeom prst="rect">
            <a:avLst/>
          </a:prstGeom>
          <a:noFill/>
        </p:spPr>
        <p:txBody>
          <a:bodyPr wrap="square">
            <a:spAutoFit/>
          </a:bodyPr>
          <a:lstStyle/>
          <a:p>
            <a:r>
              <a:rPr lang="en-US" sz="2400" dirty="0" err="1">
                <a:latin typeface="Bookman Old Style" panose="02050604050505020204" pitchFamily="18" charset="0"/>
              </a:rPr>
              <a:t>Xgboost</a:t>
            </a:r>
            <a:endParaRPr lang="en-US" sz="2400" dirty="0"/>
          </a:p>
        </p:txBody>
      </p:sp>
      <p:pic>
        <p:nvPicPr>
          <p:cNvPr id="3" name="Picture 2" descr="Chart, scatter chart&#10;&#10;Description automatically generated">
            <a:extLst>
              <a:ext uri="{FF2B5EF4-FFF2-40B4-BE49-F238E27FC236}">
                <a16:creationId xmlns:a16="http://schemas.microsoft.com/office/drawing/2014/main" id="{19A5B5F6-27BB-EF29-FBED-63D20684BF51}"/>
              </a:ext>
            </a:extLst>
          </p:cNvPr>
          <p:cNvPicPr>
            <a:picLocks noChangeAspect="1"/>
          </p:cNvPicPr>
          <p:nvPr/>
        </p:nvPicPr>
        <p:blipFill>
          <a:blip r:embed="rId2"/>
          <a:stretch>
            <a:fillRect/>
          </a:stretch>
        </p:blipFill>
        <p:spPr>
          <a:xfrm>
            <a:off x="1018982" y="2711123"/>
            <a:ext cx="3581900" cy="2610214"/>
          </a:xfrm>
          <a:prstGeom prst="rect">
            <a:avLst/>
          </a:prstGeom>
        </p:spPr>
      </p:pic>
      <p:pic>
        <p:nvPicPr>
          <p:cNvPr id="6" name="Picture 5" descr="Chart, scatter chart&#10;&#10;Description automatically generated">
            <a:extLst>
              <a:ext uri="{FF2B5EF4-FFF2-40B4-BE49-F238E27FC236}">
                <a16:creationId xmlns:a16="http://schemas.microsoft.com/office/drawing/2014/main" id="{340189A2-AA0C-A792-7BD8-0E2E8EC0C228}"/>
              </a:ext>
            </a:extLst>
          </p:cNvPr>
          <p:cNvPicPr>
            <a:picLocks noChangeAspect="1"/>
          </p:cNvPicPr>
          <p:nvPr/>
        </p:nvPicPr>
        <p:blipFill>
          <a:blip r:embed="rId3"/>
          <a:stretch>
            <a:fillRect/>
          </a:stretch>
        </p:blipFill>
        <p:spPr>
          <a:xfrm>
            <a:off x="6245708" y="2768281"/>
            <a:ext cx="3629532" cy="2553056"/>
          </a:xfrm>
          <a:prstGeom prst="rect">
            <a:avLst/>
          </a:prstGeom>
        </p:spPr>
      </p:pic>
    </p:spTree>
    <p:extLst>
      <p:ext uri="{BB962C8B-B14F-4D97-AF65-F5344CB8AC3E}">
        <p14:creationId xmlns:p14="http://schemas.microsoft.com/office/powerpoint/2010/main" val="2546175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AFD8-3A38-113A-4611-132E5527769A}"/>
              </a:ext>
            </a:extLst>
          </p:cNvPr>
          <p:cNvSpPr>
            <a:spLocks noGrp="1"/>
          </p:cNvSpPr>
          <p:nvPr>
            <p:ph type="title"/>
          </p:nvPr>
        </p:nvSpPr>
        <p:spPr/>
        <p:txBody>
          <a:bodyPr/>
          <a:lstStyle/>
          <a:p>
            <a:r>
              <a:rPr lang="en-US" dirty="0"/>
              <a:t>Data Cleaning and Merging</a:t>
            </a:r>
          </a:p>
        </p:txBody>
      </p:sp>
      <p:sp>
        <p:nvSpPr>
          <p:cNvPr id="3" name="Content Placeholder 2">
            <a:extLst>
              <a:ext uri="{FF2B5EF4-FFF2-40B4-BE49-F238E27FC236}">
                <a16:creationId xmlns:a16="http://schemas.microsoft.com/office/drawing/2014/main" id="{FFEBBC86-5A67-B47F-0306-79E50C74450C}"/>
              </a:ext>
            </a:extLst>
          </p:cNvPr>
          <p:cNvSpPr>
            <a:spLocks noGrp="1"/>
          </p:cNvSpPr>
          <p:nvPr>
            <p:ph idx="1"/>
          </p:nvPr>
        </p:nvSpPr>
        <p:spPr>
          <a:xfrm>
            <a:off x="1097280" y="2108201"/>
            <a:ext cx="10058400" cy="3873149"/>
          </a:xfrm>
        </p:spPr>
        <p:txBody>
          <a:bodyPr/>
          <a:lstStyle/>
          <a:p>
            <a:r>
              <a:rPr lang="en-US" dirty="0">
                <a:solidFill>
                  <a:schemeClr val="accent4">
                    <a:lumMod val="75000"/>
                  </a:schemeClr>
                </a:solidFill>
              </a:rPr>
              <a:t>ACS</a:t>
            </a:r>
          </a:p>
          <a:p>
            <a:pPr>
              <a:buFont typeface="Arial" panose="020B0604020202020204" pitchFamily="34" charset="0"/>
              <a:buChar char="•"/>
            </a:pPr>
            <a:r>
              <a:rPr lang="en-US" dirty="0"/>
              <a:t>Re-Used Prof. Yu’s code to get ACS data by county</a:t>
            </a:r>
          </a:p>
          <a:p>
            <a:pPr marL="0" indent="0">
              <a:buNone/>
            </a:pPr>
            <a:r>
              <a:rPr lang="en-US" dirty="0">
                <a:solidFill>
                  <a:schemeClr val="accent4">
                    <a:lumMod val="75000"/>
                  </a:schemeClr>
                </a:solidFill>
              </a:rPr>
              <a:t>CDC</a:t>
            </a:r>
          </a:p>
          <a:p>
            <a:pPr>
              <a:buFont typeface="Arial" panose="020B0604020202020204" pitchFamily="34" charset="0"/>
              <a:buChar char="•"/>
            </a:pPr>
            <a:r>
              <a:rPr lang="en-US" dirty="0"/>
              <a:t>Downloaded diagnosed diabetes incidence and mortality rates by county</a:t>
            </a:r>
          </a:p>
          <a:p>
            <a:pPr marL="0" indent="0">
              <a:buNone/>
            </a:pPr>
            <a:r>
              <a:rPr lang="en-US" dirty="0">
                <a:solidFill>
                  <a:schemeClr val="accent4">
                    <a:lumMod val="75000"/>
                  </a:schemeClr>
                </a:solidFill>
              </a:rPr>
              <a:t>County Health Rankings</a:t>
            </a:r>
          </a:p>
          <a:p>
            <a:pPr>
              <a:buFont typeface="Arial" panose="020B0604020202020204" pitchFamily="34" charset="0"/>
              <a:buChar char="•"/>
            </a:pPr>
            <a:r>
              <a:rPr lang="en-US" dirty="0"/>
              <a:t>Downloaded data on possible independent variables by county</a:t>
            </a:r>
          </a:p>
          <a:p>
            <a:pPr marL="0" indent="0">
              <a:buNone/>
            </a:pPr>
            <a:r>
              <a:rPr lang="en-US" dirty="0"/>
              <a:t>I then cleaned up missing values and variable names after merging the data frames by county </a:t>
            </a:r>
            <a:r>
              <a:rPr lang="en-US" dirty="0" err="1"/>
              <a:t>fips</a:t>
            </a:r>
            <a:r>
              <a:rPr lang="en-US" dirty="0"/>
              <a:t> code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12559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14D92-CCE2-7384-203C-6B12A5217C9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Evaluation Of Machine Learning Models </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0620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FC4B-29FF-2715-6617-48AD61D5A89E}"/>
              </a:ext>
            </a:extLst>
          </p:cNvPr>
          <p:cNvSpPr>
            <a:spLocks noGrp="1"/>
          </p:cNvSpPr>
          <p:nvPr>
            <p:ph type="title"/>
          </p:nvPr>
        </p:nvSpPr>
        <p:spPr>
          <a:xfrm>
            <a:off x="1097280" y="-461849"/>
            <a:ext cx="10058400" cy="1450757"/>
          </a:xfrm>
        </p:spPr>
        <p:txBody>
          <a:bodyPr>
            <a:normAutofit/>
          </a:bodyPr>
          <a:lstStyle/>
          <a:p>
            <a:r>
              <a:rPr lang="en-US" sz="4000" dirty="0"/>
              <a:t>Dependent Variable- Incidence Rate</a:t>
            </a:r>
          </a:p>
        </p:txBody>
      </p:sp>
      <p:sp>
        <p:nvSpPr>
          <p:cNvPr id="4" name="TextBox 3">
            <a:extLst>
              <a:ext uri="{FF2B5EF4-FFF2-40B4-BE49-F238E27FC236}">
                <a16:creationId xmlns:a16="http://schemas.microsoft.com/office/drawing/2014/main" id="{1B445D1E-B54C-FCF9-0EE7-4479EFEB7970}"/>
              </a:ext>
            </a:extLst>
          </p:cNvPr>
          <p:cNvSpPr txBox="1"/>
          <p:nvPr/>
        </p:nvSpPr>
        <p:spPr>
          <a:xfrm>
            <a:off x="1097280" y="2030136"/>
            <a:ext cx="2818700" cy="646331"/>
          </a:xfrm>
          <a:prstGeom prst="rect">
            <a:avLst/>
          </a:prstGeom>
          <a:noFill/>
        </p:spPr>
        <p:txBody>
          <a:bodyPr wrap="square" rtlCol="0">
            <a:spAutoFit/>
          </a:bodyPr>
          <a:lstStyle/>
          <a:p>
            <a:r>
              <a:rPr lang="en-US" dirty="0">
                <a:latin typeface="+mj-lt"/>
              </a:rPr>
              <a:t>Eq01-RMSE=1.209591</a:t>
            </a:r>
          </a:p>
          <a:p>
            <a:endParaRPr lang="en-US" dirty="0">
              <a:latin typeface="+mj-lt"/>
            </a:endParaRPr>
          </a:p>
        </p:txBody>
      </p:sp>
      <p:sp>
        <p:nvSpPr>
          <p:cNvPr id="5" name="TextBox 4">
            <a:extLst>
              <a:ext uri="{FF2B5EF4-FFF2-40B4-BE49-F238E27FC236}">
                <a16:creationId xmlns:a16="http://schemas.microsoft.com/office/drawing/2014/main" id="{BEA35248-79B5-F944-5142-35DEA85DD640}"/>
              </a:ext>
            </a:extLst>
          </p:cNvPr>
          <p:cNvSpPr txBox="1"/>
          <p:nvPr/>
        </p:nvSpPr>
        <p:spPr>
          <a:xfrm>
            <a:off x="3915980" y="2030135"/>
            <a:ext cx="2818700" cy="369332"/>
          </a:xfrm>
          <a:prstGeom prst="rect">
            <a:avLst/>
          </a:prstGeom>
          <a:noFill/>
        </p:spPr>
        <p:txBody>
          <a:bodyPr wrap="square" rtlCol="0">
            <a:spAutoFit/>
          </a:bodyPr>
          <a:lstStyle/>
          <a:p>
            <a:r>
              <a:rPr lang="en-US" dirty="0">
                <a:latin typeface="+mj-lt"/>
              </a:rPr>
              <a:t>Eq02-RMSE=1.210594</a:t>
            </a:r>
          </a:p>
        </p:txBody>
      </p:sp>
      <p:sp>
        <p:nvSpPr>
          <p:cNvPr id="6" name="TextBox 5">
            <a:extLst>
              <a:ext uri="{FF2B5EF4-FFF2-40B4-BE49-F238E27FC236}">
                <a16:creationId xmlns:a16="http://schemas.microsoft.com/office/drawing/2014/main" id="{FF04CFC8-5BB8-8935-36E8-F3E2B9BB81B1}"/>
              </a:ext>
            </a:extLst>
          </p:cNvPr>
          <p:cNvSpPr txBox="1"/>
          <p:nvPr/>
        </p:nvSpPr>
        <p:spPr>
          <a:xfrm>
            <a:off x="6952796" y="2030134"/>
            <a:ext cx="2818700" cy="369332"/>
          </a:xfrm>
          <a:prstGeom prst="rect">
            <a:avLst/>
          </a:prstGeom>
          <a:noFill/>
        </p:spPr>
        <p:txBody>
          <a:bodyPr wrap="square" rtlCol="0">
            <a:spAutoFit/>
          </a:bodyPr>
          <a:lstStyle/>
          <a:p>
            <a:r>
              <a:rPr lang="en-US" dirty="0">
                <a:latin typeface="+mj-lt"/>
              </a:rPr>
              <a:t>Eq03-RMSE=1.325801</a:t>
            </a:r>
          </a:p>
        </p:txBody>
      </p:sp>
      <p:sp>
        <p:nvSpPr>
          <p:cNvPr id="7" name="TextBox 6">
            <a:extLst>
              <a:ext uri="{FF2B5EF4-FFF2-40B4-BE49-F238E27FC236}">
                <a16:creationId xmlns:a16="http://schemas.microsoft.com/office/drawing/2014/main" id="{92A290AD-D288-961C-439B-2D5C1E49ACC3}"/>
              </a:ext>
            </a:extLst>
          </p:cNvPr>
          <p:cNvSpPr txBox="1"/>
          <p:nvPr/>
        </p:nvSpPr>
        <p:spPr>
          <a:xfrm>
            <a:off x="1097280" y="2676465"/>
            <a:ext cx="2988159" cy="369332"/>
          </a:xfrm>
          <a:prstGeom prst="rect">
            <a:avLst/>
          </a:prstGeom>
          <a:noFill/>
        </p:spPr>
        <p:txBody>
          <a:bodyPr wrap="square" rtlCol="0">
            <a:spAutoFit/>
          </a:bodyPr>
          <a:lstStyle/>
          <a:p>
            <a:r>
              <a:rPr lang="en-US" dirty="0">
                <a:solidFill>
                  <a:srgbClr val="FF0000"/>
                </a:solidFill>
                <a:latin typeface="+mj-lt"/>
              </a:rPr>
              <a:t>AIC01-RMSE=1.181307</a:t>
            </a:r>
          </a:p>
        </p:txBody>
      </p:sp>
      <p:sp>
        <p:nvSpPr>
          <p:cNvPr id="9" name="TextBox 8">
            <a:extLst>
              <a:ext uri="{FF2B5EF4-FFF2-40B4-BE49-F238E27FC236}">
                <a16:creationId xmlns:a16="http://schemas.microsoft.com/office/drawing/2014/main" id="{6CF5D554-F4A1-B7E5-0314-760DFA7CA10B}"/>
              </a:ext>
            </a:extLst>
          </p:cNvPr>
          <p:cNvSpPr txBox="1"/>
          <p:nvPr/>
        </p:nvSpPr>
        <p:spPr>
          <a:xfrm>
            <a:off x="6952796" y="2676465"/>
            <a:ext cx="3139161" cy="646331"/>
          </a:xfrm>
          <a:prstGeom prst="rect">
            <a:avLst/>
          </a:prstGeom>
          <a:noFill/>
        </p:spPr>
        <p:txBody>
          <a:bodyPr wrap="square" rtlCol="0">
            <a:spAutoFit/>
          </a:bodyPr>
          <a:lstStyle/>
          <a:p>
            <a:r>
              <a:rPr lang="en-US" dirty="0">
                <a:latin typeface="+mj-lt"/>
              </a:rPr>
              <a:t>XGB-RMSE=1.209648</a:t>
            </a:r>
          </a:p>
          <a:p>
            <a:endParaRPr lang="en-US" dirty="0">
              <a:latin typeface="+mj-lt"/>
            </a:endParaRPr>
          </a:p>
        </p:txBody>
      </p:sp>
      <p:sp>
        <p:nvSpPr>
          <p:cNvPr id="13" name="TextBox 12">
            <a:extLst>
              <a:ext uri="{FF2B5EF4-FFF2-40B4-BE49-F238E27FC236}">
                <a16:creationId xmlns:a16="http://schemas.microsoft.com/office/drawing/2014/main" id="{B43A8590-C7B7-18D2-4643-6DD77084E4D0}"/>
              </a:ext>
            </a:extLst>
          </p:cNvPr>
          <p:cNvSpPr txBox="1"/>
          <p:nvPr/>
        </p:nvSpPr>
        <p:spPr>
          <a:xfrm>
            <a:off x="3915980" y="2676465"/>
            <a:ext cx="2988159" cy="369332"/>
          </a:xfrm>
          <a:prstGeom prst="rect">
            <a:avLst/>
          </a:prstGeom>
          <a:noFill/>
        </p:spPr>
        <p:txBody>
          <a:bodyPr wrap="square" rtlCol="0">
            <a:spAutoFit/>
          </a:bodyPr>
          <a:lstStyle/>
          <a:p>
            <a:r>
              <a:rPr lang="en-US" dirty="0">
                <a:latin typeface="+mj-lt"/>
              </a:rPr>
              <a:t>RF-RMSE=1.286827</a:t>
            </a:r>
          </a:p>
        </p:txBody>
      </p:sp>
      <p:sp>
        <p:nvSpPr>
          <p:cNvPr id="14" name="TextBox 13">
            <a:extLst>
              <a:ext uri="{FF2B5EF4-FFF2-40B4-BE49-F238E27FC236}">
                <a16:creationId xmlns:a16="http://schemas.microsoft.com/office/drawing/2014/main" id="{542FEE86-AEEA-A477-C655-03CE7099F27D}"/>
              </a:ext>
            </a:extLst>
          </p:cNvPr>
          <p:cNvSpPr txBox="1"/>
          <p:nvPr/>
        </p:nvSpPr>
        <p:spPr>
          <a:xfrm>
            <a:off x="1097279" y="3507460"/>
            <a:ext cx="8843675" cy="646331"/>
          </a:xfrm>
          <a:prstGeom prst="rect">
            <a:avLst/>
          </a:prstGeom>
          <a:noFill/>
        </p:spPr>
        <p:txBody>
          <a:bodyPr wrap="square" rtlCol="0">
            <a:spAutoFit/>
          </a:bodyPr>
          <a:lstStyle/>
          <a:p>
            <a:r>
              <a:rPr lang="en-US" dirty="0">
                <a:latin typeface="+mj-lt"/>
              </a:rPr>
              <a:t>So, the best prediction model in terms of Root Mean Square Error is AIC01, the Stepwise AIC model. </a:t>
            </a:r>
          </a:p>
        </p:txBody>
      </p:sp>
    </p:spTree>
    <p:extLst>
      <p:ext uri="{BB962C8B-B14F-4D97-AF65-F5344CB8AC3E}">
        <p14:creationId xmlns:p14="http://schemas.microsoft.com/office/powerpoint/2010/main" val="3962716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FC4B-29FF-2715-6617-48AD61D5A89E}"/>
              </a:ext>
            </a:extLst>
          </p:cNvPr>
          <p:cNvSpPr>
            <a:spLocks noGrp="1"/>
          </p:cNvSpPr>
          <p:nvPr>
            <p:ph type="title"/>
          </p:nvPr>
        </p:nvSpPr>
        <p:spPr>
          <a:xfrm>
            <a:off x="1097280" y="-461849"/>
            <a:ext cx="10058400" cy="1450757"/>
          </a:xfrm>
        </p:spPr>
        <p:txBody>
          <a:bodyPr>
            <a:normAutofit/>
          </a:bodyPr>
          <a:lstStyle/>
          <a:p>
            <a:r>
              <a:rPr lang="en-US" sz="4000" dirty="0"/>
              <a:t>Dependent Variable- Mortality Rate</a:t>
            </a:r>
          </a:p>
        </p:txBody>
      </p:sp>
      <p:sp>
        <p:nvSpPr>
          <p:cNvPr id="4" name="TextBox 3">
            <a:extLst>
              <a:ext uri="{FF2B5EF4-FFF2-40B4-BE49-F238E27FC236}">
                <a16:creationId xmlns:a16="http://schemas.microsoft.com/office/drawing/2014/main" id="{1B445D1E-B54C-FCF9-0EE7-4479EFEB7970}"/>
              </a:ext>
            </a:extLst>
          </p:cNvPr>
          <p:cNvSpPr txBox="1"/>
          <p:nvPr/>
        </p:nvSpPr>
        <p:spPr>
          <a:xfrm>
            <a:off x="1097278" y="2030134"/>
            <a:ext cx="3290163" cy="369332"/>
          </a:xfrm>
          <a:prstGeom prst="rect">
            <a:avLst/>
          </a:prstGeom>
          <a:noFill/>
        </p:spPr>
        <p:txBody>
          <a:bodyPr wrap="square" rtlCol="0">
            <a:spAutoFit/>
          </a:bodyPr>
          <a:lstStyle/>
          <a:p>
            <a:r>
              <a:rPr lang="en-US" dirty="0">
                <a:solidFill>
                  <a:schemeClr val="tx1">
                    <a:lumMod val="95000"/>
                    <a:lumOff val="5000"/>
                  </a:schemeClr>
                </a:solidFill>
                <a:latin typeface="+mj-lt"/>
              </a:rPr>
              <a:t>Eq04-RMSE=.01372755</a:t>
            </a:r>
          </a:p>
        </p:txBody>
      </p:sp>
      <p:sp>
        <p:nvSpPr>
          <p:cNvPr id="5" name="TextBox 4">
            <a:extLst>
              <a:ext uri="{FF2B5EF4-FFF2-40B4-BE49-F238E27FC236}">
                <a16:creationId xmlns:a16="http://schemas.microsoft.com/office/drawing/2014/main" id="{BEA35248-79B5-F944-5142-35DEA85DD640}"/>
              </a:ext>
            </a:extLst>
          </p:cNvPr>
          <p:cNvSpPr txBox="1"/>
          <p:nvPr/>
        </p:nvSpPr>
        <p:spPr>
          <a:xfrm>
            <a:off x="3915980" y="2030135"/>
            <a:ext cx="2988156" cy="369332"/>
          </a:xfrm>
          <a:prstGeom prst="rect">
            <a:avLst/>
          </a:prstGeom>
          <a:noFill/>
        </p:spPr>
        <p:txBody>
          <a:bodyPr wrap="square" rtlCol="0">
            <a:spAutoFit/>
          </a:bodyPr>
          <a:lstStyle/>
          <a:p>
            <a:r>
              <a:rPr lang="en-US" dirty="0">
                <a:latin typeface="+mj-lt"/>
              </a:rPr>
              <a:t>Eq05-RMSE=.01364472</a:t>
            </a:r>
          </a:p>
        </p:txBody>
      </p:sp>
      <p:sp>
        <p:nvSpPr>
          <p:cNvPr id="6" name="TextBox 5">
            <a:extLst>
              <a:ext uri="{FF2B5EF4-FFF2-40B4-BE49-F238E27FC236}">
                <a16:creationId xmlns:a16="http://schemas.microsoft.com/office/drawing/2014/main" id="{FF04CFC8-5BB8-8935-36E8-F3E2B9BB81B1}"/>
              </a:ext>
            </a:extLst>
          </p:cNvPr>
          <p:cNvSpPr txBox="1"/>
          <p:nvPr/>
        </p:nvSpPr>
        <p:spPr>
          <a:xfrm>
            <a:off x="6952795" y="2030134"/>
            <a:ext cx="2988157" cy="369332"/>
          </a:xfrm>
          <a:prstGeom prst="rect">
            <a:avLst/>
          </a:prstGeom>
          <a:noFill/>
        </p:spPr>
        <p:txBody>
          <a:bodyPr wrap="square" rtlCol="0">
            <a:spAutoFit/>
          </a:bodyPr>
          <a:lstStyle/>
          <a:p>
            <a:r>
              <a:rPr lang="en-US" dirty="0">
                <a:latin typeface="+mj-lt"/>
              </a:rPr>
              <a:t>Eq08-RMSE=.01388422</a:t>
            </a:r>
          </a:p>
        </p:txBody>
      </p:sp>
      <p:sp>
        <p:nvSpPr>
          <p:cNvPr id="7" name="TextBox 6">
            <a:extLst>
              <a:ext uri="{FF2B5EF4-FFF2-40B4-BE49-F238E27FC236}">
                <a16:creationId xmlns:a16="http://schemas.microsoft.com/office/drawing/2014/main" id="{92A290AD-D288-961C-439B-2D5C1E49ACC3}"/>
              </a:ext>
            </a:extLst>
          </p:cNvPr>
          <p:cNvSpPr txBox="1"/>
          <p:nvPr/>
        </p:nvSpPr>
        <p:spPr>
          <a:xfrm>
            <a:off x="1097280" y="2676465"/>
            <a:ext cx="3139161" cy="369332"/>
          </a:xfrm>
          <a:prstGeom prst="rect">
            <a:avLst/>
          </a:prstGeom>
          <a:noFill/>
        </p:spPr>
        <p:txBody>
          <a:bodyPr wrap="square" rtlCol="0">
            <a:spAutoFit/>
          </a:bodyPr>
          <a:lstStyle/>
          <a:p>
            <a:r>
              <a:rPr lang="en-US" dirty="0">
                <a:solidFill>
                  <a:schemeClr val="accent4">
                    <a:lumMod val="75000"/>
                  </a:schemeClr>
                </a:solidFill>
                <a:latin typeface="+mj-lt"/>
              </a:rPr>
              <a:t>AIC02-RMSE=.013642</a:t>
            </a:r>
          </a:p>
        </p:txBody>
      </p:sp>
      <p:sp>
        <p:nvSpPr>
          <p:cNvPr id="9" name="TextBox 8">
            <a:extLst>
              <a:ext uri="{FF2B5EF4-FFF2-40B4-BE49-F238E27FC236}">
                <a16:creationId xmlns:a16="http://schemas.microsoft.com/office/drawing/2014/main" id="{6CF5D554-F4A1-B7E5-0314-760DFA7CA10B}"/>
              </a:ext>
            </a:extLst>
          </p:cNvPr>
          <p:cNvSpPr txBox="1"/>
          <p:nvPr/>
        </p:nvSpPr>
        <p:spPr>
          <a:xfrm>
            <a:off x="6952796" y="2704209"/>
            <a:ext cx="3139161" cy="646331"/>
          </a:xfrm>
          <a:prstGeom prst="rect">
            <a:avLst/>
          </a:prstGeom>
          <a:noFill/>
        </p:spPr>
        <p:txBody>
          <a:bodyPr wrap="square" rtlCol="0">
            <a:spAutoFit/>
          </a:bodyPr>
          <a:lstStyle/>
          <a:p>
            <a:r>
              <a:rPr lang="en-US" dirty="0">
                <a:latin typeface="+mj-lt"/>
              </a:rPr>
              <a:t>XGB-RMSE=.015556</a:t>
            </a:r>
          </a:p>
          <a:p>
            <a:endParaRPr lang="en-US" dirty="0">
              <a:latin typeface="+mj-lt"/>
            </a:endParaRPr>
          </a:p>
        </p:txBody>
      </p:sp>
      <p:sp>
        <p:nvSpPr>
          <p:cNvPr id="13" name="TextBox 12">
            <a:extLst>
              <a:ext uri="{FF2B5EF4-FFF2-40B4-BE49-F238E27FC236}">
                <a16:creationId xmlns:a16="http://schemas.microsoft.com/office/drawing/2014/main" id="{B43A8590-C7B7-18D2-4643-6DD77084E4D0}"/>
              </a:ext>
            </a:extLst>
          </p:cNvPr>
          <p:cNvSpPr txBox="1"/>
          <p:nvPr/>
        </p:nvSpPr>
        <p:spPr>
          <a:xfrm>
            <a:off x="3915980" y="2676465"/>
            <a:ext cx="2988159" cy="369332"/>
          </a:xfrm>
          <a:prstGeom prst="rect">
            <a:avLst/>
          </a:prstGeom>
          <a:noFill/>
        </p:spPr>
        <p:txBody>
          <a:bodyPr wrap="square" rtlCol="0">
            <a:spAutoFit/>
          </a:bodyPr>
          <a:lstStyle/>
          <a:p>
            <a:r>
              <a:rPr lang="en-US" dirty="0">
                <a:latin typeface="+mj-lt"/>
              </a:rPr>
              <a:t>RF-RMSE=.015356</a:t>
            </a:r>
          </a:p>
        </p:txBody>
      </p:sp>
      <p:sp>
        <p:nvSpPr>
          <p:cNvPr id="14" name="TextBox 13">
            <a:extLst>
              <a:ext uri="{FF2B5EF4-FFF2-40B4-BE49-F238E27FC236}">
                <a16:creationId xmlns:a16="http://schemas.microsoft.com/office/drawing/2014/main" id="{542FEE86-AEEA-A477-C655-03CE7099F27D}"/>
              </a:ext>
            </a:extLst>
          </p:cNvPr>
          <p:cNvSpPr txBox="1"/>
          <p:nvPr/>
        </p:nvSpPr>
        <p:spPr>
          <a:xfrm>
            <a:off x="1097279" y="3507460"/>
            <a:ext cx="8843675" cy="923330"/>
          </a:xfrm>
          <a:prstGeom prst="rect">
            <a:avLst/>
          </a:prstGeom>
          <a:noFill/>
        </p:spPr>
        <p:txBody>
          <a:bodyPr wrap="square" rtlCol="0">
            <a:spAutoFit/>
          </a:bodyPr>
          <a:lstStyle/>
          <a:p>
            <a:r>
              <a:rPr lang="en-US" dirty="0">
                <a:latin typeface="+mj-lt"/>
              </a:rPr>
              <a:t>So, the best prediction model in terms of Root Mean Square Error is again the Stepwise AIC model, however eq05 was very close only about .000002 higher error, so either model could be used</a:t>
            </a:r>
          </a:p>
        </p:txBody>
      </p:sp>
    </p:spTree>
    <p:extLst>
      <p:ext uri="{BB962C8B-B14F-4D97-AF65-F5344CB8AC3E}">
        <p14:creationId xmlns:p14="http://schemas.microsoft.com/office/powerpoint/2010/main" val="2582060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14D92-CCE2-7384-203C-6B12A5217C9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Takeaways and Conclusions</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60263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30ED-E8F6-998D-27C9-3CB029E8275E}"/>
              </a:ext>
            </a:extLst>
          </p:cNvPr>
          <p:cNvSpPr>
            <a:spLocks noGrp="1"/>
          </p:cNvSpPr>
          <p:nvPr>
            <p:ph type="title"/>
          </p:nvPr>
        </p:nvSpPr>
        <p:spPr/>
        <p:txBody>
          <a:bodyPr/>
          <a:lstStyle/>
          <a:p>
            <a:r>
              <a:rPr lang="en-US" dirty="0"/>
              <a:t>Most Import Predictors For Diabetes Incidence Rate</a:t>
            </a:r>
          </a:p>
        </p:txBody>
      </p:sp>
      <p:sp>
        <p:nvSpPr>
          <p:cNvPr id="3" name="Content Placeholder 2">
            <a:extLst>
              <a:ext uri="{FF2B5EF4-FFF2-40B4-BE49-F238E27FC236}">
                <a16:creationId xmlns:a16="http://schemas.microsoft.com/office/drawing/2014/main" id="{03A6B2B9-7FFD-B0C1-5595-C117125D2ECF}"/>
              </a:ext>
            </a:extLst>
          </p:cNvPr>
          <p:cNvSpPr>
            <a:spLocks noGrp="1"/>
          </p:cNvSpPr>
          <p:nvPr>
            <p:ph idx="1"/>
          </p:nvPr>
        </p:nvSpPr>
        <p:spPr>
          <a:xfrm>
            <a:off x="1097280" y="2368259"/>
            <a:ext cx="2845546" cy="3760891"/>
          </a:xfrm>
        </p:spPr>
        <p:txBody>
          <a:bodyPr>
            <a:normAutofit fontScale="85000" lnSpcReduction="10000"/>
          </a:bodyPr>
          <a:lstStyle/>
          <a:p>
            <a:pPr marL="0" indent="0">
              <a:buNone/>
            </a:pPr>
            <a:r>
              <a:rPr lang="en-US" dirty="0">
                <a:solidFill>
                  <a:schemeClr val="tx1"/>
                </a:solidFill>
                <a:latin typeface="Bookman Old Style" panose="02050604050505020204" pitchFamily="18" charset="0"/>
              </a:rPr>
              <a:t>Positive Correlation</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Obesity</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Physical Inactivity</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Single Parent</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Percent Female</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Disable</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Computer</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Black</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American Indian</a:t>
            </a:r>
          </a:p>
          <a:p>
            <a:pPr marL="285750" indent="-285750">
              <a:buFont typeface="Arial" panose="020B0604020202020204" pitchFamily="34" charset="0"/>
              <a:buChar char="•"/>
            </a:pPr>
            <a:endParaRPr lang="en-US" dirty="0">
              <a:solidFill>
                <a:schemeClr val="tx1"/>
              </a:solidFill>
              <a:latin typeface="Bookman Old Style" panose="02050604050505020204" pitchFamily="18" charset="0"/>
            </a:endParaRPr>
          </a:p>
          <a:p>
            <a:endParaRPr lang="en-US" dirty="0"/>
          </a:p>
        </p:txBody>
      </p:sp>
      <p:sp>
        <p:nvSpPr>
          <p:cNvPr id="4" name="Content Placeholder 2">
            <a:extLst>
              <a:ext uri="{FF2B5EF4-FFF2-40B4-BE49-F238E27FC236}">
                <a16:creationId xmlns:a16="http://schemas.microsoft.com/office/drawing/2014/main" id="{7F028062-BA18-0329-B705-F790DE18DB31}"/>
              </a:ext>
            </a:extLst>
          </p:cNvPr>
          <p:cNvSpPr txBox="1">
            <a:spLocks/>
          </p:cNvSpPr>
          <p:nvPr/>
        </p:nvSpPr>
        <p:spPr>
          <a:xfrm>
            <a:off x="5403630" y="2368258"/>
            <a:ext cx="2845546"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Bookman Old Style" panose="02050604050505020204" pitchFamily="18" charset="0"/>
              </a:rPr>
              <a:t>Negative Correlation</a:t>
            </a:r>
          </a:p>
          <a:p>
            <a:pPr>
              <a:buFont typeface="Arial" panose="020B0604020202020204" pitchFamily="34" charset="0"/>
              <a:buChar char="•"/>
            </a:pPr>
            <a:r>
              <a:rPr lang="en-US" sz="2000" dirty="0">
                <a:solidFill>
                  <a:schemeClr val="tx1"/>
                </a:solidFill>
                <a:latin typeface="Bookman Old Style" panose="02050604050505020204" pitchFamily="18" charset="0"/>
              </a:rPr>
              <a:t>  CHCI</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Uninsured</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Excessive Drinking </a:t>
            </a:r>
          </a:p>
          <a:p>
            <a:pPr marL="285750" indent="-285750">
              <a:buFont typeface="Arial" panose="020B0604020202020204" pitchFamily="34" charset="0"/>
              <a:buChar char="•"/>
            </a:pPr>
            <a:endParaRPr lang="en-US" dirty="0">
              <a:solidFill>
                <a:schemeClr val="tx1"/>
              </a:solidFill>
              <a:latin typeface="Bookman Old Style" panose="02050604050505020204" pitchFamily="18" charset="0"/>
            </a:endParaRPr>
          </a:p>
          <a:p>
            <a:endParaRPr lang="en-US" dirty="0"/>
          </a:p>
        </p:txBody>
      </p:sp>
      <p:sp>
        <p:nvSpPr>
          <p:cNvPr id="5" name="TextBox 4">
            <a:extLst>
              <a:ext uri="{FF2B5EF4-FFF2-40B4-BE49-F238E27FC236}">
                <a16:creationId xmlns:a16="http://schemas.microsoft.com/office/drawing/2014/main" id="{D35C7445-887A-AC73-C981-6154E1D91268}"/>
              </a:ext>
            </a:extLst>
          </p:cNvPr>
          <p:cNvSpPr txBox="1"/>
          <p:nvPr/>
        </p:nvSpPr>
        <p:spPr>
          <a:xfrm>
            <a:off x="1795244" y="1998926"/>
            <a:ext cx="7466202" cy="369332"/>
          </a:xfrm>
          <a:prstGeom prst="rect">
            <a:avLst/>
          </a:prstGeom>
          <a:noFill/>
        </p:spPr>
        <p:txBody>
          <a:bodyPr wrap="square" rtlCol="0">
            <a:spAutoFit/>
          </a:bodyPr>
          <a:lstStyle/>
          <a:p>
            <a:r>
              <a:rPr lang="en-US" dirty="0">
                <a:latin typeface="+mj-lt"/>
              </a:rPr>
              <a:t>Models Explained Around 46-55% of The Variance</a:t>
            </a:r>
          </a:p>
        </p:txBody>
      </p:sp>
    </p:spTree>
    <p:extLst>
      <p:ext uri="{BB962C8B-B14F-4D97-AF65-F5344CB8AC3E}">
        <p14:creationId xmlns:p14="http://schemas.microsoft.com/office/powerpoint/2010/main" val="4152215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30ED-E8F6-998D-27C9-3CB029E8275E}"/>
              </a:ext>
            </a:extLst>
          </p:cNvPr>
          <p:cNvSpPr>
            <a:spLocks noGrp="1"/>
          </p:cNvSpPr>
          <p:nvPr>
            <p:ph type="title"/>
          </p:nvPr>
        </p:nvSpPr>
        <p:spPr/>
        <p:txBody>
          <a:bodyPr/>
          <a:lstStyle/>
          <a:p>
            <a:r>
              <a:rPr lang="en-US" dirty="0"/>
              <a:t>Most Import Predictors For Diabetes Mortality Rate</a:t>
            </a:r>
          </a:p>
        </p:txBody>
      </p:sp>
      <p:sp>
        <p:nvSpPr>
          <p:cNvPr id="3" name="Content Placeholder 2">
            <a:extLst>
              <a:ext uri="{FF2B5EF4-FFF2-40B4-BE49-F238E27FC236}">
                <a16:creationId xmlns:a16="http://schemas.microsoft.com/office/drawing/2014/main" id="{03A6B2B9-7FFD-B0C1-5595-C117125D2ECF}"/>
              </a:ext>
            </a:extLst>
          </p:cNvPr>
          <p:cNvSpPr>
            <a:spLocks noGrp="1"/>
          </p:cNvSpPr>
          <p:nvPr>
            <p:ph idx="1"/>
          </p:nvPr>
        </p:nvSpPr>
        <p:spPr>
          <a:xfrm>
            <a:off x="1097280" y="2368259"/>
            <a:ext cx="2845546" cy="3760891"/>
          </a:xfrm>
        </p:spPr>
        <p:txBody>
          <a:bodyPr>
            <a:normAutofit/>
          </a:bodyPr>
          <a:lstStyle/>
          <a:p>
            <a:pPr marL="0" indent="0">
              <a:buNone/>
            </a:pPr>
            <a:r>
              <a:rPr lang="en-US" dirty="0">
                <a:solidFill>
                  <a:schemeClr val="tx1"/>
                </a:solidFill>
                <a:latin typeface="Bookman Old Style" panose="02050604050505020204" pitchFamily="18" charset="0"/>
              </a:rPr>
              <a:t>Positive Correlation</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Poverty</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Age 85+</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Age 75-84</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Black</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American Indian</a:t>
            </a:r>
          </a:p>
          <a:p>
            <a:pPr marL="285750" indent="-285750">
              <a:buFont typeface="Arial" panose="020B0604020202020204" pitchFamily="34" charset="0"/>
              <a:buChar char="•"/>
            </a:pPr>
            <a:endParaRPr lang="en-US" dirty="0">
              <a:solidFill>
                <a:schemeClr val="tx1"/>
              </a:solidFill>
              <a:latin typeface="Bookman Old Style" panose="02050604050505020204" pitchFamily="18" charset="0"/>
            </a:endParaRPr>
          </a:p>
          <a:p>
            <a:endParaRPr lang="en-US" dirty="0"/>
          </a:p>
        </p:txBody>
      </p:sp>
      <p:sp>
        <p:nvSpPr>
          <p:cNvPr id="4" name="Content Placeholder 2">
            <a:extLst>
              <a:ext uri="{FF2B5EF4-FFF2-40B4-BE49-F238E27FC236}">
                <a16:creationId xmlns:a16="http://schemas.microsoft.com/office/drawing/2014/main" id="{7F028062-BA18-0329-B705-F790DE18DB31}"/>
              </a:ext>
            </a:extLst>
          </p:cNvPr>
          <p:cNvSpPr txBox="1">
            <a:spLocks/>
          </p:cNvSpPr>
          <p:nvPr/>
        </p:nvSpPr>
        <p:spPr>
          <a:xfrm>
            <a:off x="5403630" y="2368258"/>
            <a:ext cx="2845546"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Bookman Old Style" panose="02050604050505020204" pitchFamily="18" charset="0"/>
              </a:rPr>
              <a:t>Negative Correlation</a:t>
            </a:r>
          </a:p>
          <a:p>
            <a:pPr marL="171450" indent="-171450">
              <a:buFont typeface="Arial" panose="020B0604020202020204" pitchFamily="34" charset="0"/>
              <a:buChar char="•"/>
            </a:pPr>
            <a:r>
              <a:rPr lang="en-US" sz="2000" dirty="0">
                <a:solidFill>
                  <a:schemeClr val="tx1"/>
                </a:solidFill>
                <a:latin typeface="Bookman Old Style" panose="02050604050505020204" pitchFamily="18" charset="0"/>
              </a:rPr>
              <a:t>Computer</a:t>
            </a:r>
          </a:p>
          <a:p>
            <a:pPr marL="171450" indent="-171450">
              <a:buFont typeface="Arial" panose="020B0604020202020204" pitchFamily="34" charset="0"/>
              <a:buChar char="•"/>
            </a:pPr>
            <a:r>
              <a:rPr lang="en-US" sz="2000" dirty="0">
                <a:solidFill>
                  <a:schemeClr val="tx1"/>
                </a:solidFill>
                <a:latin typeface="Bookman Old Style" panose="02050604050505020204" pitchFamily="18" charset="0"/>
              </a:rPr>
              <a:t>CHCI	</a:t>
            </a:r>
          </a:p>
          <a:p>
            <a:pPr marL="171450" indent="-1714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Single Parent</a:t>
            </a:r>
          </a:p>
          <a:p>
            <a:pPr marL="171450" indent="-1714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Uninsured</a:t>
            </a:r>
          </a:p>
          <a:p>
            <a:pPr marL="171450" indent="-171450">
              <a:buFont typeface="Arial" panose="020B0604020202020204" pitchFamily="34" charset="0"/>
              <a:buChar char="•"/>
            </a:pPr>
            <a:r>
              <a:rPr lang="en-US" sz="2000" dirty="0">
                <a:solidFill>
                  <a:schemeClr val="tx1"/>
                </a:solidFill>
                <a:latin typeface="Bookman Old Style" panose="02050604050505020204" pitchFamily="18" charset="0"/>
              </a:rPr>
              <a:t>Percent Female</a:t>
            </a:r>
          </a:p>
          <a:p>
            <a:pPr marL="285750" indent="-285750">
              <a:buFont typeface="Arial" panose="020B0604020202020204" pitchFamily="34" charset="0"/>
              <a:buChar char="•"/>
            </a:pPr>
            <a:endParaRPr lang="en-US" dirty="0">
              <a:solidFill>
                <a:schemeClr val="tx1"/>
              </a:solidFill>
              <a:latin typeface="Bookman Old Style" panose="02050604050505020204" pitchFamily="18" charset="0"/>
            </a:endParaRPr>
          </a:p>
          <a:p>
            <a:endParaRPr lang="en-US" dirty="0"/>
          </a:p>
        </p:txBody>
      </p:sp>
      <p:sp>
        <p:nvSpPr>
          <p:cNvPr id="5" name="TextBox 4">
            <a:extLst>
              <a:ext uri="{FF2B5EF4-FFF2-40B4-BE49-F238E27FC236}">
                <a16:creationId xmlns:a16="http://schemas.microsoft.com/office/drawing/2014/main" id="{54538725-27D8-E46E-D529-FAD60533DB1D}"/>
              </a:ext>
            </a:extLst>
          </p:cNvPr>
          <p:cNvSpPr txBox="1"/>
          <p:nvPr/>
        </p:nvSpPr>
        <p:spPr>
          <a:xfrm>
            <a:off x="1795244" y="1998926"/>
            <a:ext cx="7466202" cy="369332"/>
          </a:xfrm>
          <a:prstGeom prst="rect">
            <a:avLst/>
          </a:prstGeom>
          <a:noFill/>
        </p:spPr>
        <p:txBody>
          <a:bodyPr wrap="square" rtlCol="0">
            <a:spAutoFit/>
          </a:bodyPr>
          <a:lstStyle/>
          <a:p>
            <a:r>
              <a:rPr lang="en-US" dirty="0">
                <a:latin typeface="+mj-lt"/>
              </a:rPr>
              <a:t>Models Explained Around 45-50% of The Variance</a:t>
            </a:r>
          </a:p>
        </p:txBody>
      </p:sp>
    </p:spTree>
    <p:extLst>
      <p:ext uri="{BB962C8B-B14F-4D97-AF65-F5344CB8AC3E}">
        <p14:creationId xmlns:p14="http://schemas.microsoft.com/office/powerpoint/2010/main" val="1134220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F3E9-6A36-AAB8-33FA-966E65818300}"/>
              </a:ext>
            </a:extLst>
          </p:cNvPr>
          <p:cNvSpPr>
            <a:spLocks noGrp="1"/>
          </p:cNvSpPr>
          <p:nvPr>
            <p:ph type="title"/>
          </p:nvPr>
        </p:nvSpPr>
        <p:spPr>
          <a:xfrm>
            <a:off x="1097280" y="286603"/>
            <a:ext cx="2577098" cy="1450757"/>
          </a:xfrm>
        </p:spPr>
        <p:txBody>
          <a:bodyPr>
            <a:normAutofit fontScale="90000"/>
          </a:bodyPr>
          <a:lstStyle/>
          <a:p>
            <a:r>
              <a:rPr lang="en-US" sz="2800" dirty="0"/>
              <a:t>State Diagnosed Diabetes Incidence</a:t>
            </a:r>
          </a:p>
        </p:txBody>
      </p:sp>
      <p:sp>
        <p:nvSpPr>
          <p:cNvPr id="4" name="Content Placeholder 2">
            <a:extLst>
              <a:ext uri="{FF2B5EF4-FFF2-40B4-BE49-F238E27FC236}">
                <a16:creationId xmlns:a16="http://schemas.microsoft.com/office/drawing/2014/main" id="{922E856D-FB09-5D53-E54D-94099B991BF0}"/>
              </a:ext>
            </a:extLst>
          </p:cNvPr>
          <p:cNvSpPr txBox="1">
            <a:spLocks noGrp="1"/>
          </p:cNvSpPr>
          <p:nvPr>
            <p:ph idx="1"/>
          </p:nvPr>
        </p:nvSpPr>
        <p:spPr>
          <a:xfrm>
            <a:off x="757464" y="2216910"/>
            <a:ext cx="1792788" cy="3760891"/>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Bookman Old Style" panose="02050604050505020204" pitchFamily="18" charset="0"/>
              </a:rPr>
              <a:t>Negative Correlation</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Alaska</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Arkansas</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Colorado</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Georgia</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Idaho </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Illinois</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Iowa</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Kansas</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Kentucky</a:t>
            </a:r>
          </a:p>
          <a:p>
            <a:endParaRPr lang="en-US" dirty="0"/>
          </a:p>
        </p:txBody>
      </p:sp>
      <p:sp>
        <p:nvSpPr>
          <p:cNvPr id="6" name="Content Placeholder 2">
            <a:extLst>
              <a:ext uri="{FF2B5EF4-FFF2-40B4-BE49-F238E27FC236}">
                <a16:creationId xmlns:a16="http://schemas.microsoft.com/office/drawing/2014/main" id="{620645C2-F71B-4D89-7DA1-1719160903E9}"/>
              </a:ext>
            </a:extLst>
          </p:cNvPr>
          <p:cNvSpPr txBox="1">
            <a:spLocks/>
          </p:cNvSpPr>
          <p:nvPr/>
        </p:nvSpPr>
        <p:spPr>
          <a:xfrm>
            <a:off x="2143046" y="2560858"/>
            <a:ext cx="1640388" cy="3636377"/>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Louisiana</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Mississippi</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North Carolina</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Oklahoma</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South Dakota</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Tennessee</a:t>
            </a:r>
          </a:p>
          <a:p>
            <a:pPr marL="285750" indent="-285750">
              <a:buFont typeface="Arial" panose="020B0604020202020204" pitchFamily="34" charset="0"/>
              <a:buChar char="•"/>
            </a:pPr>
            <a:r>
              <a:rPr lang="en-US" sz="2000" dirty="0">
                <a:solidFill>
                  <a:schemeClr val="accent4">
                    <a:lumMod val="75000"/>
                  </a:schemeClr>
                </a:solidFill>
                <a:latin typeface="Bookman Old Style" panose="02050604050505020204" pitchFamily="18" charset="0"/>
              </a:rPr>
              <a:t>Texas</a:t>
            </a:r>
          </a:p>
          <a:p>
            <a:pPr marL="285750" indent="-285750">
              <a:buFont typeface="Arial" panose="020B0604020202020204" pitchFamily="34" charset="0"/>
              <a:buChar char="•"/>
            </a:pPr>
            <a:r>
              <a:rPr lang="en-US" sz="2000" dirty="0">
                <a:solidFill>
                  <a:schemeClr val="tx1"/>
                </a:solidFill>
                <a:latin typeface="Bookman Old Style" panose="02050604050505020204" pitchFamily="18" charset="0"/>
              </a:rPr>
              <a:t>Utah</a:t>
            </a:r>
          </a:p>
          <a:p>
            <a:endParaRPr lang="en-US" dirty="0"/>
          </a:p>
        </p:txBody>
      </p:sp>
      <p:sp>
        <p:nvSpPr>
          <p:cNvPr id="7" name="Title 1">
            <a:extLst>
              <a:ext uri="{FF2B5EF4-FFF2-40B4-BE49-F238E27FC236}">
                <a16:creationId xmlns:a16="http://schemas.microsoft.com/office/drawing/2014/main" id="{0B112F79-A1D5-0A5A-ACBA-EEDE777D2D7A}"/>
              </a:ext>
            </a:extLst>
          </p:cNvPr>
          <p:cNvSpPr txBox="1">
            <a:spLocks/>
          </p:cNvSpPr>
          <p:nvPr/>
        </p:nvSpPr>
        <p:spPr>
          <a:xfrm>
            <a:off x="6157240" y="286602"/>
            <a:ext cx="2577098"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800" dirty="0"/>
              <a:t>State Diabetes Mortality</a:t>
            </a:r>
          </a:p>
        </p:txBody>
      </p:sp>
      <p:sp>
        <p:nvSpPr>
          <p:cNvPr id="8" name="Content Placeholder 2">
            <a:extLst>
              <a:ext uri="{FF2B5EF4-FFF2-40B4-BE49-F238E27FC236}">
                <a16:creationId xmlns:a16="http://schemas.microsoft.com/office/drawing/2014/main" id="{3193E92C-5292-2E3C-A2BE-B80499E0D18A}"/>
              </a:ext>
            </a:extLst>
          </p:cNvPr>
          <p:cNvSpPr txBox="1">
            <a:spLocks/>
          </p:cNvSpPr>
          <p:nvPr/>
        </p:nvSpPr>
        <p:spPr>
          <a:xfrm>
            <a:off x="6023016" y="1919297"/>
            <a:ext cx="2845546" cy="4356115"/>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solidFill>
                  <a:schemeClr val="tx1"/>
                </a:solidFill>
                <a:latin typeface="Bookman Old Style" panose="02050604050505020204" pitchFamily="18" charset="0"/>
              </a:rPr>
              <a:t>Positive Correlation</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Arkansas</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Indiana</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Iowa</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Kansas</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Mississippi </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Missouri</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Nebraska</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South Dakota</a:t>
            </a:r>
          </a:p>
          <a:p>
            <a:pPr marL="285750" indent="-285750">
              <a:buFont typeface="Arial" panose="020B0604020202020204" pitchFamily="34" charset="0"/>
              <a:buChar char="•"/>
            </a:pPr>
            <a:r>
              <a:rPr lang="en-US" dirty="0">
                <a:solidFill>
                  <a:schemeClr val="tx1"/>
                </a:solidFill>
                <a:latin typeface="Bookman Old Style" panose="02050604050505020204" pitchFamily="18" charset="0"/>
              </a:rPr>
              <a:t>Virginia</a:t>
            </a:r>
          </a:p>
          <a:p>
            <a:pPr marL="285750" indent="-285750">
              <a:buFont typeface="Arial" panose="020B0604020202020204" pitchFamily="34" charset="0"/>
              <a:buChar char="•"/>
            </a:pPr>
            <a:r>
              <a:rPr lang="en-US" dirty="0">
                <a:solidFill>
                  <a:schemeClr val="accent4">
                    <a:lumMod val="75000"/>
                  </a:schemeClr>
                </a:solidFill>
                <a:latin typeface="Bookman Old Style" panose="02050604050505020204" pitchFamily="18" charset="0"/>
              </a:rPr>
              <a:t>Oklahoma</a:t>
            </a:r>
          </a:p>
          <a:p>
            <a:pPr marL="285750" indent="-285750">
              <a:buFont typeface="Arial" panose="020B0604020202020204" pitchFamily="34" charset="0"/>
              <a:buChar char="•"/>
            </a:pPr>
            <a:endParaRPr lang="en-US" dirty="0">
              <a:solidFill>
                <a:schemeClr val="tx1"/>
              </a:solidFill>
              <a:latin typeface="Bookman Old Style" panose="02050604050505020204" pitchFamily="18" charset="0"/>
            </a:endParaRPr>
          </a:p>
          <a:p>
            <a:endParaRPr lang="en-US" dirty="0"/>
          </a:p>
        </p:txBody>
      </p:sp>
      <p:sp>
        <p:nvSpPr>
          <p:cNvPr id="9" name="TextBox 8">
            <a:extLst>
              <a:ext uri="{FF2B5EF4-FFF2-40B4-BE49-F238E27FC236}">
                <a16:creationId xmlns:a16="http://schemas.microsoft.com/office/drawing/2014/main" id="{CE40F29C-0FB7-3A60-B5EE-5CAACAC8B159}"/>
              </a:ext>
            </a:extLst>
          </p:cNvPr>
          <p:cNvSpPr txBox="1"/>
          <p:nvPr/>
        </p:nvSpPr>
        <p:spPr>
          <a:xfrm>
            <a:off x="7627084" y="2038525"/>
            <a:ext cx="2482956" cy="2154436"/>
          </a:xfrm>
          <a:prstGeom prst="rect">
            <a:avLst/>
          </a:prstGeom>
          <a:noFill/>
        </p:spPr>
        <p:txBody>
          <a:bodyPr wrap="square" rtlCol="0">
            <a:spAutoFit/>
          </a:bodyPr>
          <a:lstStyle/>
          <a:p>
            <a:endParaRPr lang="en-US" sz="1600" dirty="0">
              <a:latin typeface="Bookman Old Style" panose="02050604050505020204" pitchFamily="18" charset="0"/>
            </a:endParaRPr>
          </a:p>
          <a:p>
            <a:pPr marL="285750" indent="-285750">
              <a:buFont typeface="Arial" panose="020B0604020202020204" pitchFamily="34" charset="0"/>
              <a:buChar char="•"/>
            </a:pPr>
            <a:r>
              <a:rPr lang="en-US" sz="1600" dirty="0">
                <a:latin typeface="Bookman Old Style" panose="02050604050505020204" pitchFamily="18" charset="0"/>
              </a:rPr>
              <a:t>Ohio</a:t>
            </a:r>
          </a:p>
          <a:p>
            <a:pPr marL="285750" indent="-285750">
              <a:buFont typeface="Arial" panose="020B0604020202020204" pitchFamily="34" charset="0"/>
              <a:buChar char="•"/>
            </a:pPr>
            <a:endParaRPr lang="en-US" sz="1600" dirty="0">
              <a:latin typeface="Bookman Old Style" panose="02050604050505020204" pitchFamily="18" charset="0"/>
            </a:endParaRPr>
          </a:p>
          <a:p>
            <a:pPr marL="285750" indent="-285750">
              <a:buFont typeface="Arial" panose="020B0604020202020204" pitchFamily="34" charset="0"/>
              <a:buChar char="•"/>
            </a:pPr>
            <a:r>
              <a:rPr lang="en-US" sz="1600" dirty="0">
                <a:solidFill>
                  <a:schemeClr val="accent4">
                    <a:lumMod val="75000"/>
                  </a:schemeClr>
                </a:solidFill>
                <a:latin typeface="Bookman Old Style" panose="02050604050505020204" pitchFamily="18" charset="0"/>
              </a:rPr>
              <a:t>Texas</a:t>
            </a:r>
          </a:p>
          <a:p>
            <a:pPr marL="285750" indent="-285750">
              <a:buFont typeface="Arial" panose="020B0604020202020204" pitchFamily="34" charset="0"/>
              <a:buChar char="•"/>
            </a:pPr>
            <a:endParaRPr lang="en-US" sz="1600"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10" name="TextBox 9">
            <a:extLst>
              <a:ext uri="{FF2B5EF4-FFF2-40B4-BE49-F238E27FC236}">
                <a16:creationId xmlns:a16="http://schemas.microsoft.com/office/drawing/2014/main" id="{F6AA2E52-5F1B-C2D0-8E12-7196D228E0F0}"/>
              </a:ext>
            </a:extLst>
          </p:cNvPr>
          <p:cNvSpPr txBox="1"/>
          <p:nvPr/>
        </p:nvSpPr>
        <p:spPr>
          <a:xfrm>
            <a:off x="8398868" y="3774734"/>
            <a:ext cx="3496878"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Poor Health Care?</a:t>
            </a:r>
          </a:p>
          <a:p>
            <a:pPr marL="285750" indent="-285750">
              <a:buFont typeface="Arial" panose="020B0604020202020204" pitchFamily="34" charset="0"/>
              <a:buChar char="•"/>
            </a:pPr>
            <a:r>
              <a:rPr lang="en-US" dirty="0">
                <a:latin typeface="+mj-lt"/>
              </a:rPr>
              <a:t>Unresponsible Population in these States?</a:t>
            </a:r>
          </a:p>
        </p:txBody>
      </p:sp>
    </p:spTree>
    <p:extLst>
      <p:ext uri="{BB962C8B-B14F-4D97-AF65-F5344CB8AC3E}">
        <p14:creationId xmlns:p14="http://schemas.microsoft.com/office/powerpoint/2010/main" val="604911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14D92-CCE2-7384-203C-6B12A5217C9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Finished</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69740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6218B8-726D-8EF6-01F3-FA06150F8D1B}"/>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dirty="0">
                <a:solidFill>
                  <a:srgbClr val="FFFFFF"/>
                </a:solidFill>
              </a:rPr>
              <a:t>Let’s Visualize the Data</a:t>
            </a:r>
          </a:p>
        </p:txBody>
      </p:sp>
      <p:cxnSp>
        <p:nvCxnSpPr>
          <p:cNvPr id="25" name="Straight Connector 2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Digital financial graph">
            <a:extLst>
              <a:ext uri="{FF2B5EF4-FFF2-40B4-BE49-F238E27FC236}">
                <a16:creationId xmlns:a16="http://schemas.microsoft.com/office/drawing/2014/main" id="{C380F528-B49C-7099-28F9-A7A46E75499F}"/>
              </a:ext>
            </a:extLst>
          </p:cNvPr>
          <p:cNvPicPr>
            <a:picLocks noChangeAspect="1"/>
          </p:cNvPicPr>
          <p:nvPr/>
        </p:nvPicPr>
        <p:blipFill rotWithShape="1">
          <a:blip r:embed="rId2"/>
          <a:srcRect l="23761" r="14256"/>
          <a:stretch/>
        </p:blipFill>
        <p:spPr>
          <a:xfrm>
            <a:off x="4635095" y="10"/>
            <a:ext cx="7556889" cy="6857990"/>
          </a:xfrm>
          <a:prstGeom prst="rect">
            <a:avLst/>
          </a:prstGeom>
        </p:spPr>
      </p:pic>
    </p:spTree>
    <p:extLst>
      <p:ext uri="{BB962C8B-B14F-4D97-AF65-F5344CB8AC3E}">
        <p14:creationId xmlns:p14="http://schemas.microsoft.com/office/powerpoint/2010/main" val="1702042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6385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B0D40BE-6EFF-F4D0-62A7-17F5BE524A29}"/>
              </a:ext>
            </a:extLst>
          </p:cNvPr>
          <p:cNvSpPr>
            <a:spLocks noGrp="1"/>
          </p:cNvSpPr>
          <p:nvPr>
            <p:ph type="title"/>
          </p:nvPr>
        </p:nvSpPr>
        <p:spPr>
          <a:xfrm>
            <a:off x="435869" y="640080"/>
            <a:ext cx="3659246" cy="2862699"/>
          </a:xfrm>
        </p:spPr>
        <p:txBody>
          <a:bodyPr vert="horz" lIns="91440" tIns="45720" rIns="91440" bIns="45720" rtlCol="0" anchor="b">
            <a:normAutofit fontScale="90000"/>
          </a:bodyPr>
          <a:lstStyle/>
          <a:p>
            <a:r>
              <a:rPr lang="en-US" sz="4400" dirty="0">
                <a:solidFill>
                  <a:srgbClr val="FFFFFF"/>
                </a:solidFill>
              </a:rPr>
              <a:t>Map of Diabetes Incidence Rate By County</a:t>
            </a:r>
          </a:p>
        </p:txBody>
      </p:sp>
      <p:cxnSp>
        <p:nvCxnSpPr>
          <p:cNvPr id="34" name="Straight Connector 2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Map&#10;&#10;Description automatically generated">
            <a:extLst>
              <a:ext uri="{FF2B5EF4-FFF2-40B4-BE49-F238E27FC236}">
                <a16:creationId xmlns:a16="http://schemas.microsoft.com/office/drawing/2014/main" id="{5E9C63F7-94A2-FBFE-4F35-124D1A25E7B8}"/>
              </a:ext>
            </a:extLst>
          </p:cNvPr>
          <p:cNvPicPr>
            <a:picLocks noChangeAspect="1"/>
          </p:cNvPicPr>
          <p:nvPr/>
        </p:nvPicPr>
        <p:blipFill>
          <a:blip r:embed="rId2"/>
          <a:stretch>
            <a:fillRect/>
          </a:stretch>
        </p:blipFill>
        <p:spPr>
          <a:xfrm>
            <a:off x="4668967" y="1959429"/>
            <a:ext cx="7468809" cy="4898571"/>
          </a:xfrm>
          <a:prstGeom prst="rect">
            <a:avLst/>
          </a:prstGeom>
        </p:spPr>
      </p:pic>
      <p:pic>
        <p:nvPicPr>
          <p:cNvPr id="6" name="Picture 5" descr="Chart, bar chart&#10;&#10;Description automatically generated">
            <a:extLst>
              <a:ext uri="{FF2B5EF4-FFF2-40B4-BE49-F238E27FC236}">
                <a16:creationId xmlns:a16="http://schemas.microsoft.com/office/drawing/2014/main" id="{C88622F0-2D9F-F45F-D303-8BEE61A43BC0}"/>
              </a:ext>
            </a:extLst>
          </p:cNvPr>
          <p:cNvPicPr>
            <a:picLocks noChangeAspect="1"/>
          </p:cNvPicPr>
          <p:nvPr/>
        </p:nvPicPr>
        <p:blipFill>
          <a:blip r:embed="rId3"/>
          <a:stretch>
            <a:fillRect/>
          </a:stretch>
        </p:blipFill>
        <p:spPr>
          <a:xfrm>
            <a:off x="11028983" y="4019154"/>
            <a:ext cx="1152686" cy="2838846"/>
          </a:xfrm>
          <a:prstGeom prst="rect">
            <a:avLst/>
          </a:prstGeom>
        </p:spPr>
      </p:pic>
    </p:spTree>
    <p:extLst>
      <p:ext uri="{BB962C8B-B14F-4D97-AF65-F5344CB8AC3E}">
        <p14:creationId xmlns:p14="http://schemas.microsoft.com/office/powerpoint/2010/main" val="270655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60891-EC24-86C4-C335-06CEDE9E655A}"/>
              </a:ext>
            </a:extLst>
          </p:cNvPr>
          <p:cNvSpPr>
            <a:spLocks noGrp="1"/>
          </p:cNvSpPr>
          <p:nvPr>
            <p:ph type="title"/>
          </p:nvPr>
        </p:nvSpPr>
        <p:spPr>
          <a:xfrm>
            <a:off x="854277" y="1475234"/>
            <a:ext cx="3214307" cy="2901694"/>
          </a:xfrm>
        </p:spPr>
        <p:txBody>
          <a:bodyPr vert="horz" lIns="91440" tIns="45720" rIns="91440" bIns="45720" rtlCol="0" anchor="b">
            <a:normAutofit fontScale="90000"/>
          </a:bodyPr>
          <a:lstStyle/>
          <a:p>
            <a:r>
              <a:rPr lang="en-US" sz="4400" dirty="0">
                <a:solidFill>
                  <a:schemeClr val="bg1"/>
                </a:solidFill>
              </a:rPr>
              <a:t>Diagnosed Diabetes And Obesity Rate By State</a:t>
            </a:r>
          </a:p>
        </p:txBody>
      </p:sp>
      <p:cxnSp>
        <p:nvCxnSpPr>
          <p:cNvPr id="31" name="Straight Connector 30">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chart&#10;&#10;Description automatically generated">
            <a:extLst>
              <a:ext uri="{FF2B5EF4-FFF2-40B4-BE49-F238E27FC236}">
                <a16:creationId xmlns:a16="http://schemas.microsoft.com/office/drawing/2014/main" id="{9DDC1687-CA84-9CBB-424C-00F81C74BBA6}"/>
              </a:ext>
            </a:extLst>
          </p:cNvPr>
          <p:cNvPicPr>
            <a:picLocks noGrp="1" noChangeAspect="1"/>
          </p:cNvPicPr>
          <p:nvPr>
            <p:ph idx="1"/>
          </p:nvPr>
        </p:nvPicPr>
        <p:blipFill>
          <a:blip r:embed="rId2"/>
          <a:stretch>
            <a:fillRect/>
          </a:stretch>
        </p:blipFill>
        <p:spPr>
          <a:xfrm>
            <a:off x="4320317" y="1156996"/>
            <a:ext cx="3592292" cy="4189261"/>
          </a:xfrm>
          <a:prstGeom prst="rect">
            <a:avLst/>
          </a:prstGeom>
        </p:spPr>
      </p:pic>
      <p:pic>
        <p:nvPicPr>
          <p:cNvPr id="9" name="Content Placeholder 4" descr="A picture containing chart&#10;&#10;Description automatically generated">
            <a:extLst>
              <a:ext uri="{FF2B5EF4-FFF2-40B4-BE49-F238E27FC236}">
                <a16:creationId xmlns:a16="http://schemas.microsoft.com/office/drawing/2014/main" id="{CB7396C8-A90D-62F0-C15C-00968B84FA3A}"/>
              </a:ext>
            </a:extLst>
          </p:cNvPr>
          <p:cNvPicPr>
            <a:picLocks noChangeAspect="1"/>
          </p:cNvPicPr>
          <p:nvPr/>
        </p:nvPicPr>
        <p:blipFill>
          <a:blip r:embed="rId3"/>
          <a:stretch>
            <a:fillRect/>
          </a:stretch>
        </p:blipFill>
        <p:spPr>
          <a:xfrm>
            <a:off x="8234342" y="1157619"/>
            <a:ext cx="3592292" cy="4189261"/>
          </a:xfrm>
          <a:prstGeom prst="rect">
            <a:avLst/>
          </a:prstGeom>
        </p:spPr>
      </p:pic>
      <p:sp>
        <p:nvSpPr>
          <p:cNvPr id="33" name="Rectangle 32">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13B061AE-7988-4C5B-CE7B-F6F67FED907E}"/>
              </a:ext>
            </a:extLst>
          </p:cNvPr>
          <p:cNvSpPr txBox="1"/>
          <p:nvPr/>
        </p:nvSpPr>
        <p:spPr>
          <a:xfrm>
            <a:off x="4601126" y="4632681"/>
            <a:ext cx="7388711" cy="646331"/>
          </a:xfrm>
          <a:prstGeom prst="rect">
            <a:avLst/>
          </a:prstGeom>
          <a:noFill/>
        </p:spPr>
        <p:txBody>
          <a:bodyPr wrap="square" rtlCol="0">
            <a:spAutoFit/>
          </a:bodyPr>
          <a:lstStyle/>
          <a:p>
            <a:r>
              <a:rPr lang="en-US" dirty="0">
                <a:latin typeface="+mj-lt"/>
              </a:rPr>
              <a:t>Map of Diabetes and Obesity rate are similar indicating obesity rate is likely a very significant factor for diabetes rate </a:t>
            </a:r>
          </a:p>
        </p:txBody>
      </p:sp>
      <p:sp>
        <p:nvSpPr>
          <p:cNvPr id="17" name="TextBox 16">
            <a:extLst>
              <a:ext uri="{FF2B5EF4-FFF2-40B4-BE49-F238E27FC236}">
                <a16:creationId xmlns:a16="http://schemas.microsoft.com/office/drawing/2014/main" id="{933F94B9-05B0-FA50-91FA-0AC7DBF8C611}"/>
              </a:ext>
            </a:extLst>
          </p:cNvPr>
          <p:cNvSpPr txBox="1"/>
          <p:nvPr/>
        </p:nvSpPr>
        <p:spPr>
          <a:xfrm>
            <a:off x="4601126" y="5377215"/>
            <a:ext cx="7388711" cy="646331"/>
          </a:xfrm>
          <a:prstGeom prst="rect">
            <a:avLst/>
          </a:prstGeom>
          <a:noFill/>
        </p:spPr>
        <p:txBody>
          <a:bodyPr wrap="square" rtlCol="0">
            <a:spAutoFit/>
          </a:bodyPr>
          <a:lstStyle/>
          <a:p>
            <a:r>
              <a:rPr lang="en-US" dirty="0">
                <a:latin typeface="+mj-lt"/>
              </a:rPr>
              <a:t>Diabetes and obesity rate seem to be especially high in the South and Mid-East of the country</a:t>
            </a:r>
          </a:p>
        </p:txBody>
      </p:sp>
    </p:spTree>
    <p:extLst>
      <p:ext uri="{BB962C8B-B14F-4D97-AF65-F5344CB8AC3E}">
        <p14:creationId xmlns:p14="http://schemas.microsoft.com/office/powerpoint/2010/main" val="141122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E541E4-E8D9-23A9-1E5C-937196B6BA58}"/>
              </a:ext>
            </a:extLst>
          </p:cNvPr>
          <p:cNvSpPr txBox="1"/>
          <p:nvPr/>
        </p:nvSpPr>
        <p:spPr>
          <a:xfrm>
            <a:off x="643467" y="2546224"/>
            <a:ext cx="3448259" cy="3342747"/>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rgbClr val="FFFFFF"/>
                </a:solidFill>
              </a:rPr>
              <a:t>Diabetes Incidence rate and Obesity rate are indeed highly correlated</a:t>
            </a:r>
          </a:p>
        </p:txBody>
      </p:sp>
      <p:pic>
        <p:nvPicPr>
          <p:cNvPr id="8" name="Picture 7" descr="Chart, scatter chart&#10;&#10;Description automatically generated">
            <a:extLst>
              <a:ext uri="{FF2B5EF4-FFF2-40B4-BE49-F238E27FC236}">
                <a16:creationId xmlns:a16="http://schemas.microsoft.com/office/drawing/2014/main" id="{DB57560A-77EA-B9E8-CF75-7E684BEF6544}"/>
              </a:ext>
            </a:extLst>
          </p:cNvPr>
          <p:cNvPicPr>
            <a:picLocks noChangeAspect="1"/>
          </p:cNvPicPr>
          <p:nvPr/>
        </p:nvPicPr>
        <p:blipFill>
          <a:blip r:embed="rId2"/>
          <a:stretch>
            <a:fillRect/>
          </a:stretch>
        </p:blipFill>
        <p:spPr>
          <a:xfrm>
            <a:off x="5452749" y="-2433"/>
            <a:ext cx="5874593" cy="6853692"/>
          </a:xfrm>
          <a:prstGeom prst="rect">
            <a:avLst/>
          </a:prstGeom>
        </p:spPr>
      </p:pic>
    </p:spTree>
    <p:extLst>
      <p:ext uri="{BB962C8B-B14F-4D97-AF65-F5344CB8AC3E}">
        <p14:creationId xmlns:p14="http://schemas.microsoft.com/office/powerpoint/2010/main" val="344733034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1525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15F403-A57D-253F-9A4E-DE84BC493517}"/>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Mortality By County</a:t>
            </a:r>
            <a:br>
              <a:rPr lang="en-US" sz="4400" dirty="0">
                <a:solidFill>
                  <a:srgbClr val="FFFFFF"/>
                </a:solidFill>
              </a:rPr>
            </a:br>
            <a:endParaRPr lang="en-US" sz="4400" dirty="0">
              <a:solidFill>
                <a:srgbClr val="FFFFFF"/>
              </a:solidFill>
            </a:endParaRP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1A53B07-B014-A944-5612-3D69A65D15AF}"/>
              </a:ext>
            </a:extLst>
          </p:cNvPr>
          <p:cNvSpPr txBox="1"/>
          <p:nvPr/>
        </p:nvSpPr>
        <p:spPr>
          <a:xfrm>
            <a:off x="326049" y="3958193"/>
            <a:ext cx="2509430" cy="2062103"/>
          </a:xfrm>
          <a:prstGeom prst="rect">
            <a:avLst/>
          </a:prstGeom>
          <a:noFill/>
        </p:spPr>
        <p:txBody>
          <a:bodyPr wrap="square" rtlCol="0">
            <a:spAutoFit/>
          </a:bodyPr>
          <a:lstStyle/>
          <a:p>
            <a:r>
              <a:rPr lang="en-US" sz="3200" dirty="0">
                <a:solidFill>
                  <a:srgbClr val="FFFFFF"/>
                </a:solidFill>
              </a:rPr>
              <a:t>Too Many NA’S To </a:t>
            </a:r>
          </a:p>
          <a:p>
            <a:r>
              <a:rPr lang="en-US" sz="3200" dirty="0">
                <a:solidFill>
                  <a:srgbClr val="FFFFFF"/>
                </a:solidFill>
              </a:rPr>
              <a:t>Really Interpret</a:t>
            </a:r>
            <a:endParaRPr lang="en-US" sz="3200" dirty="0"/>
          </a:p>
        </p:txBody>
      </p:sp>
      <p:pic>
        <p:nvPicPr>
          <p:cNvPr id="8" name="Picture 7" descr="Map&#10;&#10;Description automatically generated">
            <a:extLst>
              <a:ext uri="{FF2B5EF4-FFF2-40B4-BE49-F238E27FC236}">
                <a16:creationId xmlns:a16="http://schemas.microsoft.com/office/drawing/2014/main" id="{EDAE5520-1F24-B1F2-81E0-66F7B53A4952}"/>
              </a:ext>
            </a:extLst>
          </p:cNvPr>
          <p:cNvPicPr>
            <a:picLocks noChangeAspect="1"/>
          </p:cNvPicPr>
          <p:nvPr/>
        </p:nvPicPr>
        <p:blipFill>
          <a:blip r:embed="rId2"/>
          <a:stretch>
            <a:fillRect/>
          </a:stretch>
        </p:blipFill>
        <p:spPr>
          <a:xfrm>
            <a:off x="4694995" y="1576872"/>
            <a:ext cx="7339220" cy="4641047"/>
          </a:xfrm>
          <a:prstGeom prst="rect">
            <a:avLst/>
          </a:prstGeom>
        </p:spPr>
      </p:pic>
      <p:pic>
        <p:nvPicPr>
          <p:cNvPr id="11" name="Picture 10" descr="Chart&#10;&#10;Description automatically generated with low confidence">
            <a:extLst>
              <a:ext uri="{FF2B5EF4-FFF2-40B4-BE49-F238E27FC236}">
                <a16:creationId xmlns:a16="http://schemas.microsoft.com/office/drawing/2014/main" id="{1685A241-8532-96ED-B5BD-9E0D49020C12}"/>
              </a:ext>
            </a:extLst>
          </p:cNvPr>
          <p:cNvPicPr>
            <a:picLocks noChangeAspect="1"/>
          </p:cNvPicPr>
          <p:nvPr/>
        </p:nvPicPr>
        <p:blipFill>
          <a:blip r:embed="rId3"/>
          <a:stretch>
            <a:fillRect/>
          </a:stretch>
        </p:blipFill>
        <p:spPr>
          <a:xfrm>
            <a:off x="10759876" y="4075506"/>
            <a:ext cx="1428949" cy="2724530"/>
          </a:xfrm>
          <a:prstGeom prst="rect">
            <a:avLst/>
          </a:prstGeom>
        </p:spPr>
      </p:pic>
    </p:spTree>
    <p:extLst>
      <p:ext uri="{BB962C8B-B14F-4D97-AF65-F5344CB8AC3E}">
        <p14:creationId xmlns:p14="http://schemas.microsoft.com/office/powerpoint/2010/main" val="377352420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{0D78E3FA-E659-4505-A4AC-754C9267D255}tf22712842_win32</Template>
  <TotalTime>1052</TotalTime>
  <Words>1141</Words>
  <Application>Microsoft Office PowerPoint</Application>
  <PresentationFormat>Widescreen</PresentationFormat>
  <Paragraphs>382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Bahnschrift SemiBold</vt:lpstr>
      <vt:lpstr>Bookman Old Style</vt:lpstr>
      <vt:lpstr>Calibri</vt:lpstr>
      <vt:lpstr>Franklin Gothic Book</vt:lpstr>
      <vt:lpstr>1_RetrospectVTI</vt:lpstr>
      <vt:lpstr>Predictors OF Diabetes</vt:lpstr>
      <vt:lpstr>Why should we care?</vt:lpstr>
      <vt:lpstr>Where is the Data From?</vt:lpstr>
      <vt:lpstr>Data Cleaning and Merging</vt:lpstr>
      <vt:lpstr>Let’s Visualize the Data</vt:lpstr>
      <vt:lpstr>Map of Diabetes Incidence Rate By County</vt:lpstr>
      <vt:lpstr>Diagnosed Diabetes And Obesity Rate By State</vt:lpstr>
      <vt:lpstr>PowerPoint Presentation</vt:lpstr>
      <vt:lpstr>Mortality By County </vt:lpstr>
      <vt:lpstr>Mortality By State</vt:lpstr>
      <vt:lpstr>PowerPoint Presentation</vt:lpstr>
      <vt:lpstr>Machine Learning Models in R</vt:lpstr>
      <vt:lpstr>Machine Learning Models</vt:lpstr>
      <vt:lpstr>PowerPoint Presentation</vt:lpstr>
      <vt:lpstr>Eq01</vt:lpstr>
      <vt:lpstr>PowerPoint Presentation</vt:lpstr>
      <vt:lpstr>Eq02</vt:lpstr>
      <vt:lpstr>PowerPoint Presentation</vt:lpstr>
      <vt:lpstr>Eq03</vt:lpstr>
      <vt:lpstr>PowerPoint Presentation</vt:lpstr>
      <vt:lpstr>AIC01</vt:lpstr>
      <vt:lpstr>Machine Learning Models</vt:lpstr>
      <vt:lpstr>PowerPoint Presentation</vt:lpstr>
      <vt:lpstr>Eq04</vt:lpstr>
      <vt:lpstr>PowerPoint Presentation</vt:lpstr>
      <vt:lpstr>Eq05</vt:lpstr>
      <vt:lpstr>PowerPoint Presentation</vt:lpstr>
      <vt:lpstr>Eq08</vt:lpstr>
      <vt:lpstr>PowerPoint Presentation</vt:lpstr>
      <vt:lpstr>AIC02 </vt:lpstr>
      <vt:lpstr>Machine Learning Models in Python</vt:lpstr>
      <vt:lpstr>Machine Learning Models</vt:lpstr>
      <vt:lpstr>Random Forest Model</vt:lpstr>
      <vt:lpstr>Xgboost Model</vt:lpstr>
      <vt:lpstr>Machine Learning Models</vt:lpstr>
      <vt:lpstr>Random Forest Model</vt:lpstr>
      <vt:lpstr>Xgboost Model</vt:lpstr>
      <vt:lpstr>PowerPoint Presentation</vt:lpstr>
      <vt:lpstr>PowerPoint Presentation</vt:lpstr>
      <vt:lpstr>Evaluation Of Machine Learning Models </vt:lpstr>
      <vt:lpstr>Dependent Variable- Incidence Rate</vt:lpstr>
      <vt:lpstr>Dependent Variable- Mortality Rate</vt:lpstr>
      <vt:lpstr>Takeaways and Conclusions</vt:lpstr>
      <vt:lpstr>Most Import Predictors For Diabetes Incidence Rate</vt:lpstr>
      <vt:lpstr>Most Import Predictors For Diabetes Mortality Rate</vt:lpstr>
      <vt:lpstr>State Diagnosed Diabetes Incidence</vt:lpstr>
      <vt:lpstr>Finished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karl jones</dc:creator>
  <cp:lastModifiedBy>karl jones</cp:lastModifiedBy>
  <cp:revision>13</cp:revision>
  <dcterms:created xsi:type="dcterms:W3CDTF">2022-05-30T01:10:45Z</dcterms:created>
  <dcterms:modified xsi:type="dcterms:W3CDTF">2022-06-02T03:48:13Z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